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3" autoAdjust="0"/>
    <p:restoredTop sz="94660"/>
  </p:normalViewPr>
  <p:slideViewPr>
    <p:cSldViewPr snapToGrid="0">
      <p:cViewPr>
        <p:scale>
          <a:sx n="100" d="100"/>
          <a:sy n="100" d="100"/>
        </p:scale>
        <p:origin x="-1747" y="78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3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80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4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3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6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7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0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2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4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3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8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2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5400000" flipH="1">
            <a:off x="1153392" y="-1153391"/>
            <a:ext cx="997527" cy="3304310"/>
          </a:xfrm>
          <a:prstGeom prst="triangle">
            <a:avLst>
              <a:gd name="adj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5004694" y="7290694"/>
            <a:ext cx="859502" cy="2847109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92" y="165136"/>
            <a:ext cx="1313771" cy="2324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92128" y="8838073"/>
            <a:ext cx="10230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sei.com/advisors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86147"/>
              </p:ext>
            </p:extLst>
          </p:nvPr>
        </p:nvGraphicFramePr>
        <p:xfrm>
          <a:off x="211496" y="2540216"/>
          <a:ext cx="6438686" cy="2545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04112"/>
                <a:gridCol w="1139595"/>
                <a:gridCol w="4594979"/>
              </a:tblGrid>
              <a:tr h="13358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 Checklist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06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4435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PREPARE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DETAILS/TIPS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506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Service Associate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Survey Office to Assess</a:t>
                      </a:r>
                      <a:r>
                        <a:rPr lang="en-US" sz="9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Maintenance Needed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Ask the team to explain the reason for the maintenance request and to provide feedback on what the issue is</a:t>
                      </a:r>
                      <a:endParaRPr lang="en-U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 the technology to try to replicate the issue and confirm the team's feedback</a:t>
                      </a:r>
                      <a:endParaRPr lang="en-U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 notes on the issue and what occurs when the technology malfunctions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These notes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for reference when describing the issue to the service provider</a:t>
                      </a:r>
                      <a:endParaRPr 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3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Service Associate</a:t>
                      </a:r>
                      <a:endParaRPr lang="en-US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Coordinate Scheduling of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Maintenance 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 all of the information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needed for the service request</a:t>
                      </a:r>
                      <a:endParaRPr lang="en-U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the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provider to schedule the maintenance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sure to check the team’s calendars when scheduling the maintenance for any conflicts (i.e., events, holidays, etc.)</a:t>
                      </a:r>
                      <a:endParaRPr lang="en-US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Notify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any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team members  of the scheduled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maintenance 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appropriate</a:t>
                      </a:r>
                      <a:endParaRPr lang="en-U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3692" y="1758983"/>
            <a:ext cx="6453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This workflow describes all the steps required to assess and manage the maintenance of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technology.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Technology includes but is not limited to computers, software, CRMs, financial planning tools, hardware,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etc. This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workflow is reactionary, meaning it’s only initiated when someone identifies that there is an issue or need to repair 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technology.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7726"/>
              </p:ext>
            </p:extLst>
          </p:nvPr>
        </p:nvGraphicFramePr>
        <p:xfrm>
          <a:off x="213691" y="5201425"/>
          <a:ext cx="6453808" cy="1356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04112"/>
                <a:gridCol w="1139595"/>
                <a:gridCol w="4610101"/>
              </a:tblGrid>
              <a:tr h="15753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 Checklist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06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0007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217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DETAILS/TIPS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640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Service Associate</a:t>
                      </a:r>
                      <a:endParaRPr lang="en-US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Oversee &amp; Monitor Maintenance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Ensure the maintenance takes place as scheduled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provider if there is any delay with their services</a:t>
                      </a:r>
                      <a:endParaRPr lang="en-US" sz="9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 the equipment to confirm that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issue is actually resolved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 any questions or issues with the service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provider</a:t>
                      </a:r>
                      <a:endParaRPr lang="en-US" sz="9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119707"/>
              </p:ext>
            </p:extLst>
          </p:nvPr>
        </p:nvGraphicFramePr>
        <p:xfrm>
          <a:off x="234474" y="6685832"/>
          <a:ext cx="6453808" cy="1356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04112"/>
                <a:gridCol w="1139595"/>
                <a:gridCol w="4610101"/>
              </a:tblGrid>
              <a:tr h="191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 Checklist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06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9103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0666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DETAILS/TIPS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424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 Service Associate</a:t>
                      </a:r>
                    </a:p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 Tasks to Follow-Up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 Maintenance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 and provide feedback to the service provider as appropriate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Notify the team that the maintenance is complete</a:t>
                      </a:r>
                      <a:endParaRPr lang="en-US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06482" y="8914783"/>
            <a:ext cx="34948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800" dirty="0"/>
              <a:t>© 2015 SEI. This information is proprietary.  No further distribution is intended.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692" y="962025"/>
            <a:ext cx="6453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Management – Technology Maintenance</a:t>
            </a:r>
          </a:p>
          <a:p>
            <a:endParaRPr lang="en-US" sz="1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594818"/>
              </p:ext>
            </p:extLst>
          </p:nvPr>
        </p:nvGraphicFramePr>
        <p:xfrm>
          <a:off x="194639" y="1343026"/>
          <a:ext cx="6463336" cy="389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1668"/>
                <a:gridCol w="3231668"/>
              </a:tblGrid>
              <a:tr h="3898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New Technology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Technology</a:t>
                      </a:r>
                      <a:r>
                        <a:rPr lang="en-US" sz="1600" baseline="0" dirty="0" smtClean="0"/>
                        <a:t> Maintenance </a:t>
                      </a:r>
                      <a:endParaRPr lang="en-US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32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173B6B"/>
      </a:accent1>
      <a:accent2>
        <a:srgbClr val="F0500A"/>
      </a:accent2>
      <a:accent3>
        <a:srgbClr val="13BFB1"/>
      </a:accent3>
      <a:accent4>
        <a:srgbClr val="91140F"/>
      </a:accent4>
      <a:accent5>
        <a:srgbClr val="037EA6"/>
      </a:accent5>
      <a:accent6>
        <a:srgbClr val="00692D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298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SEIUser</dc:creator>
  <cp:lastModifiedBy>McGonigal, Colin</cp:lastModifiedBy>
  <cp:revision>28</cp:revision>
  <cp:lastPrinted>2015-02-24T21:16:01Z</cp:lastPrinted>
  <dcterms:created xsi:type="dcterms:W3CDTF">2015-02-24T20:42:17Z</dcterms:created>
  <dcterms:modified xsi:type="dcterms:W3CDTF">2019-01-08T15:42:51Z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UniqueId">
    <vt:lpwstr>1700</vt:lpwstr>
  </property>
  <property fmtid="{D5CDD505-2E9C-101B-9397-08002B2CF9AE}" pid="3" name="Jive_VersionGuid">
    <vt:lpwstr>0ebc78bc-2127-4d31-b2ce-024b7cb8eb0c</vt:lpwstr>
  </property>
  <property fmtid="{D5CDD505-2E9C-101B-9397-08002B2CF9AE}" pid="4" name="Jive_LatestUserAccountName">
    <vt:lpwstr>jshon73032</vt:lpwstr>
  </property>
  <property fmtid="{D5CDD505-2E9C-101B-9397-08002B2CF9AE}" pid="5" name="Offisync_UpdateToken">
    <vt:lpwstr>1</vt:lpwstr>
  </property>
  <property fmtid="{D5CDD505-2E9C-101B-9397-08002B2CF9AE}" pid="6" name="Offisync_ProviderInitializationData">
    <vt:lpwstr>https://sei.jiveon.com</vt:lpwstr>
  </property>
  <property fmtid="{D5CDD505-2E9C-101B-9397-08002B2CF9AE}" pid="7" name="Offisync_ServerID">
    <vt:lpwstr>2bde6a04-5b4d-4157-b3f0-c0ef8aef0196</vt:lpwstr>
  </property>
</Properties>
</file>