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6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53" autoAdjust="0"/>
    <p:restoredTop sz="94660"/>
  </p:normalViewPr>
  <p:slideViewPr>
    <p:cSldViewPr snapToGrid="0">
      <p:cViewPr>
        <p:scale>
          <a:sx n="100" d="100"/>
          <a:sy n="100" d="100"/>
        </p:scale>
        <p:origin x="-1747" y="78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AC37-4002-4330-802E-C18B64092E61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59E7-17B1-426C-A4E2-70B63E58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736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AC37-4002-4330-802E-C18B64092E61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59E7-17B1-426C-A4E2-70B63E58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80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AC37-4002-4330-802E-C18B64092E61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59E7-17B1-426C-A4E2-70B63E58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143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AC37-4002-4330-802E-C18B64092E61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59E7-17B1-426C-A4E2-70B63E58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335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AC37-4002-4330-802E-C18B64092E61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59E7-17B1-426C-A4E2-70B63E58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62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AC37-4002-4330-802E-C18B64092E61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59E7-17B1-426C-A4E2-70B63E58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79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AC37-4002-4330-802E-C18B64092E61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59E7-17B1-426C-A4E2-70B63E58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04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AC37-4002-4330-802E-C18B64092E61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59E7-17B1-426C-A4E2-70B63E58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21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AC37-4002-4330-802E-C18B64092E61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59E7-17B1-426C-A4E2-70B63E58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647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AC37-4002-4330-802E-C18B64092E61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59E7-17B1-426C-A4E2-70B63E58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830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AC37-4002-4330-802E-C18B64092E61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59E7-17B1-426C-A4E2-70B63E58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285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4AC37-4002-4330-802E-C18B64092E61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C59E7-17B1-426C-A4E2-70B63E58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24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 rot="5400000" flipH="1">
            <a:off x="1153392" y="-1153391"/>
            <a:ext cx="997527" cy="3304310"/>
          </a:xfrm>
          <a:prstGeom prst="triangle">
            <a:avLst>
              <a:gd name="adj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 rot="5400000" flipV="1">
            <a:off x="5004694" y="7290694"/>
            <a:ext cx="859502" cy="2847109"/>
          </a:xfrm>
          <a:prstGeom prst="triangle">
            <a:avLst>
              <a:gd name="adj" fmla="val 10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92" y="165136"/>
            <a:ext cx="1313771" cy="23243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92128" y="8838073"/>
            <a:ext cx="102303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sei.com/advisors</a:t>
            </a:r>
            <a:endParaRPr lang="en-US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692" y="962025"/>
            <a:ext cx="6453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 Management – New Technology</a:t>
            </a:r>
          </a:p>
          <a:p>
            <a:endParaRPr lang="en-US" sz="10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710682"/>
              </p:ext>
            </p:extLst>
          </p:nvPr>
        </p:nvGraphicFramePr>
        <p:xfrm>
          <a:off x="194639" y="1343026"/>
          <a:ext cx="6463336" cy="389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1668"/>
                <a:gridCol w="3231668"/>
              </a:tblGrid>
              <a:tr h="38989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New Technology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Technology</a:t>
                      </a:r>
                      <a:r>
                        <a:rPr lang="en-US" sz="1600" baseline="0" dirty="0" smtClean="0"/>
                        <a:t> Maintenance 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530827"/>
              </p:ext>
            </p:extLst>
          </p:nvPr>
        </p:nvGraphicFramePr>
        <p:xfrm>
          <a:off x="189943" y="2510790"/>
          <a:ext cx="6453808" cy="55168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04112"/>
                <a:gridCol w="1139595"/>
                <a:gridCol w="4610101"/>
              </a:tblGrid>
              <a:tr h="127414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 Checklist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606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18687">
                <a:tc gridSpan="3"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PREPARE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ROLE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DETAILS/TIPS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79590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Client Service Associate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Consult Team for Necessary Requirements</a:t>
                      </a:r>
                      <a:r>
                        <a:rPr lang="en-US" sz="9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Review the firm's business strategy in order to properly assess technology needs</a:t>
                      </a:r>
                    </a:p>
                    <a:p>
                      <a:pPr marL="6286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n-US" sz="90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example, if the firm’s strategy is to utilize technology more to interact with clients, then the new technology should have features which allow you to do that</a:t>
                      </a:r>
                      <a:endParaRPr lang="en-US" sz="9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Identify a technology that addresses those needs</a:t>
                      </a:r>
                    </a:p>
                    <a:p>
                      <a:pPr marL="6286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</a:t>
                      </a:r>
                      <a:r>
                        <a:rPr lang="en-US" sz="90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step is just generally about identifying the type of technology that suits the firm’s needs, and not about selecting a specific product because more research needs to be done before that can happen</a:t>
                      </a:r>
                      <a:endParaRPr lang="en-US" sz="9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Survey the team for requirements for the new technology, </a:t>
                      </a:r>
                      <a:r>
                        <a:rPr lang="en-US" sz="9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while taking notes on the specifics of their feedback, including features, integration, brand, etc. </a:t>
                      </a:r>
                      <a:endParaRPr lang="en-US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 the firm’s budget for purchasing the new technology</a:t>
                      </a:r>
                      <a:endParaRPr lang="en-US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28650" marR="0" lvl="2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Generally</a:t>
                      </a:r>
                      <a:r>
                        <a:rPr lang="en-US" sz="90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this is determined by the firm’s Advisor or office manager</a:t>
                      </a:r>
                      <a:endParaRPr lang="en-US" sz="9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587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Client Service Associate</a:t>
                      </a:r>
                    </a:p>
                    <a:p>
                      <a:pPr algn="ctr"/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Review Options &amp; Select</a:t>
                      </a:r>
                      <a:r>
                        <a:rPr lang="en-US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Technology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 products that meet the firm’s strategic</a:t>
                      </a:r>
                      <a:r>
                        <a:rPr lang="en-US" sz="9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requirements and the team’s individual</a:t>
                      </a:r>
                      <a:r>
                        <a:rPr lang="en-US" sz="9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requirements as well</a:t>
                      </a:r>
                      <a:endParaRPr lang="en-US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Compare products</a:t>
                      </a:r>
                      <a:r>
                        <a:rPr lang="en-US" sz="9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across </a:t>
                      </a: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costs, features, customer reviews, and training requirements</a:t>
                      </a:r>
                    </a:p>
                    <a:p>
                      <a:pPr marL="628650" marR="0" lvl="2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Consider</a:t>
                      </a:r>
                      <a:r>
                        <a:rPr lang="en-US" sz="90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creating a table to compare the different products and fill-in how they compare across the different requirements to help make the comparison more objective</a:t>
                      </a:r>
                      <a:endParaRPr lang="en-US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Select</a:t>
                      </a:r>
                      <a:r>
                        <a:rPr lang="en-US" sz="9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d</a:t>
                      </a: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emo the top two candidates amongst all the</a:t>
                      </a:r>
                      <a:r>
                        <a:rPr lang="en-US" sz="9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products</a:t>
                      </a: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usability</a:t>
                      </a:r>
                    </a:p>
                    <a:p>
                      <a:pPr marL="6286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</a:t>
                      </a:r>
                      <a:r>
                        <a:rPr lang="en-US" sz="90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 a key part of the selection process, because even if a product meets all the requirements, if the features aren’t easy-to-use  then it’s not a worthwhile investment</a:t>
                      </a:r>
                      <a:endParaRPr lang="en-US" sz="9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Identify the best technology option for firm based on this final comparison</a:t>
                      </a:r>
                      <a:endParaRPr lang="en-US" sz="9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Schedule</a:t>
                      </a:r>
                      <a:r>
                        <a:rPr lang="en-US" sz="9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technology review with the team to obtain sign-off on the purchase of this new technology</a:t>
                      </a:r>
                      <a:endParaRPr lang="en-US" sz="9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5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Client Service Associate</a:t>
                      </a:r>
                    </a:p>
                    <a:p>
                      <a:pPr algn="ctr"/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Demo Technology to Team for Sign-Off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900" b="1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Typically this</a:t>
                      </a:r>
                      <a:r>
                        <a:rPr lang="en-US" sz="900" b="1" i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 a session with all stakeholders who will be actively using or have a vetted interest in the purchase of this new technology</a:t>
                      </a:r>
                      <a:endParaRPr lang="en-US" sz="900" b="1" i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Demo and review the technology’s features and pricing with the team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Collect feedback and answer any questions from the team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Obtain team sign-off on new technology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Ensure the</a:t>
                      </a:r>
                      <a:r>
                        <a:rPr lang="en-US" sz="9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 is approved for</a:t>
                      </a:r>
                      <a:r>
                        <a:rPr lang="en-US" sz="9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purchase</a:t>
                      </a:r>
                      <a:r>
                        <a:rPr lang="en-US" sz="9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the new technology</a:t>
                      </a:r>
                      <a:endParaRPr lang="en-US" sz="9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13692" y="1748583"/>
            <a:ext cx="6453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Description: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workflow describes all the steps required to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manage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purchase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of new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technology. Technology includes but is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not limited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to computers, software, CRMs, financial planning tools, hardware,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etc. This workflow is reactionary, meaning it’s only initiated when someone identifies the need to replace or purchase a new piece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of technology.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6482" y="8914783"/>
            <a:ext cx="349486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800" dirty="0"/>
              <a:t>© 2015 SEI. This information is proprietary.  No further distribution is intended.</a:t>
            </a:r>
          </a:p>
        </p:txBody>
      </p:sp>
    </p:spTree>
    <p:extLst>
      <p:ext uri="{BB962C8B-B14F-4D97-AF65-F5344CB8AC3E}">
        <p14:creationId xmlns:p14="http://schemas.microsoft.com/office/powerpoint/2010/main" val="144232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 rot="5400000" flipH="1">
            <a:off x="1153392" y="-1153391"/>
            <a:ext cx="997527" cy="3304310"/>
          </a:xfrm>
          <a:prstGeom prst="triangle">
            <a:avLst>
              <a:gd name="adj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 rot="5400000" flipV="1">
            <a:off x="5004694" y="7290694"/>
            <a:ext cx="859502" cy="2847109"/>
          </a:xfrm>
          <a:prstGeom prst="triangle">
            <a:avLst>
              <a:gd name="adj" fmla="val 10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92" y="165136"/>
            <a:ext cx="1313771" cy="23243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92128" y="8838073"/>
            <a:ext cx="102303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sei.com/advisors</a:t>
            </a:r>
            <a:endParaRPr lang="en-US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285722"/>
              </p:ext>
            </p:extLst>
          </p:nvPr>
        </p:nvGraphicFramePr>
        <p:xfrm>
          <a:off x="213692" y="1809155"/>
          <a:ext cx="6453808" cy="20421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04112"/>
                <a:gridCol w="1139595"/>
                <a:gridCol w="4610101"/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 Checklist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606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CONDUCT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ROLE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DETAILS/TIPS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898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Client Service Associate</a:t>
                      </a:r>
                    </a:p>
                    <a:p>
                      <a:pPr algn="ctr"/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Coordinate Purchasing of Technology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Submit all the information to the vendor to purchase the new technology</a:t>
                      </a:r>
                    </a:p>
                    <a:p>
                      <a:pPr marL="628650" marR="0" lvl="2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 could be</a:t>
                      </a:r>
                      <a:r>
                        <a:rPr lang="en-US" sz="90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submitted via an online or paper form, over the phone, online shopping website, etc. depending the vendor’s requirements</a:t>
                      </a:r>
                      <a:endParaRPr lang="en-US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Collect any order confirmation and delivery information</a:t>
                      </a:r>
                      <a:r>
                        <a:rPr lang="en-US" sz="9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record-keeping purposes</a:t>
                      </a:r>
                      <a:endParaRPr lang="en-US" sz="9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Schedule</a:t>
                      </a:r>
                      <a:r>
                        <a:rPr lang="en-US" sz="9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any professional installation services, as applicable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Notify any team members of the purchase as appropriate</a:t>
                      </a:r>
                    </a:p>
                    <a:p>
                      <a:pPr marL="6286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 is especially important if the delivery of the technology requires someone to be onsite or if the installation will interrupt the firm in any way</a:t>
                      </a:r>
                      <a:endParaRPr lang="en-US" sz="9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586602"/>
              </p:ext>
            </p:extLst>
          </p:nvPr>
        </p:nvGraphicFramePr>
        <p:xfrm>
          <a:off x="213692" y="3982943"/>
          <a:ext cx="6453808" cy="30937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04112"/>
                <a:gridCol w="1139595"/>
                <a:gridCol w="4610101"/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 Checklist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606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FOLLOW-UP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ROLE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DETAILS/TIPS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8460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Client Service Associate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Oversee</a:t>
                      </a:r>
                      <a:r>
                        <a:rPr lang="en-US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Tasks to Implement New Equipment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 the receipt and/or installation of the new technology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Review and test the new technology to ensure it works</a:t>
                      </a:r>
                      <a:r>
                        <a:rPr lang="en-US" sz="9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 expected</a:t>
                      </a:r>
                      <a:endParaRPr lang="en-US" sz="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 any questions or issues with the vendor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Identify a reporting mechanism for measuring the benefits of the new technology</a:t>
                      </a:r>
                      <a:r>
                        <a:rPr lang="en-US" sz="9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purposes of reporting on the return on the investment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en-US" sz="90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this new technology was designed to fill a specific business need or objective, be sure to tie the reporting to the monitoring of that goal or need</a:t>
                      </a:r>
                      <a:endParaRPr lang="en-US" sz="9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49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Client Service Associate</a:t>
                      </a:r>
                    </a:p>
                    <a:p>
                      <a:pPr algn="ctr"/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Coordinate</a:t>
                      </a:r>
                      <a:r>
                        <a:rPr lang="en-US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Technology Training for team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Identify the key training content for using the technology</a:t>
                      </a:r>
                    </a:p>
                    <a:p>
                      <a:pPr marL="6286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Commonly</a:t>
                      </a:r>
                      <a:r>
                        <a:rPr lang="en-US" sz="90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vendor will provide videos, guides,  and instructions on their website that can be leveraged for purposes of training the team</a:t>
                      </a:r>
                      <a:endParaRPr lang="en-US" sz="9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 a training plan and schedule team </a:t>
                      </a:r>
                      <a:r>
                        <a:rPr lang="en-US" sz="900" b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training sessions </a:t>
                      </a: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 appropriate</a:t>
                      </a:r>
                    </a:p>
                    <a:p>
                      <a:pPr marL="6286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sure to identify</a:t>
                      </a:r>
                      <a:r>
                        <a:rPr lang="en-US" sz="90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whether all team members should attend all sessions or whether there are specific sessions that are only relevant to certain team members</a:t>
                      </a:r>
                      <a:endParaRPr lang="en-US" sz="9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Ensure the</a:t>
                      </a:r>
                      <a:r>
                        <a:rPr lang="en-US" sz="9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team completes all necessary training,</a:t>
                      </a:r>
                      <a:r>
                        <a:rPr lang="en-US" sz="9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 defined in the plan</a:t>
                      </a:r>
                      <a:endParaRPr lang="en-US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Follow-up with the team to address any questions</a:t>
                      </a:r>
                      <a:endParaRPr lang="en-US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06482" y="8914783"/>
            <a:ext cx="349486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800" dirty="0"/>
              <a:t>© 2015 SEI. This information is proprietary.  No further distribution is intended.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3692" y="962025"/>
            <a:ext cx="6453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 Management – New Technology</a:t>
            </a:r>
          </a:p>
          <a:p>
            <a:endParaRPr lang="en-US" sz="10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920263"/>
              </p:ext>
            </p:extLst>
          </p:nvPr>
        </p:nvGraphicFramePr>
        <p:xfrm>
          <a:off x="194639" y="1343026"/>
          <a:ext cx="6463336" cy="389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1668"/>
                <a:gridCol w="3231668"/>
              </a:tblGrid>
              <a:tr h="38989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New Technology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Technology</a:t>
                      </a:r>
                      <a:r>
                        <a:rPr lang="en-US" sz="1600" baseline="0" dirty="0" smtClean="0"/>
                        <a:t> Maintenance 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809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173B6B"/>
      </a:accent1>
      <a:accent2>
        <a:srgbClr val="F0500A"/>
      </a:accent2>
      <a:accent3>
        <a:srgbClr val="13BFB1"/>
      </a:accent3>
      <a:accent4>
        <a:srgbClr val="91140F"/>
      </a:accent4>
      <a:accent5>
        <a:srgbClr val="037EA6"/>
      </a:accent5>
      <a:accent6>
        <a:srgbClr val="00692D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750</Words>
  <Application>Microsoft Office PowerPoint</Application>
  <PresentationFormat>On-screen Show (4:3)</PresentationFormat>
  <Paragraphs>74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SEI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SEIUser</dc:creator>
  <cp:lastModifiedBy>McGonigal, Colin</cp:lastModifiedBy>
  <cp:revision>34</cp:revision>
  <cp:lastPrinted>2015-02-24T21:16:01Z</cp:lastPrinted>
  <dcterms:created xsi:type="dcterms:W3CDTF">2015-02-24T20:42:17Z</dcterms:created>
  <dcterms:modified xsi:type="dcterms:W3CDTF">2019-01-08T15:41:17Z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ffisync_UniqueId">
    <vt:lpwstr>1699</vt:lpwstr>
  </property>
  <property fmtid="{D5CDD505-2E9C-101B-9397-08002B2CF9AE}" pid="3" name="Jive_LatestUserAccountName">
    <vt:lpwstr>jshon73032</vt:lpwstr>
  </property>
  <property fmtid="{D5CDD505-2E9C-101B-9397-08002B2CF9AE}" pid="4" name="Jive_VersionGuid">
    <vt:lpwstr>84955418-df2e-4c08-be86-fdbfdcfb94f2</vt:lpwstr>
  </property>
  <property fmtid="{D5CDD505-2E9C-101B-9397-08002B2CF9AE}" pid="5" name="Offisync_UpdateToken">
    <vt:lpwstr>1</vt:lpwstr>
  </property>
  <property fmtid="{D5CDD505-2E9C-101B-9397-08002B2CF9AE}" pid="6" name="Offisync_ProviderInitializationData">
    <vt:lpwstr>https://sei.jiveon.com</vt:lpwstr>
  </property>
  <property fmtid="{D5CDD505-2E9C-101B-9397-08002B2CF9AE}" pid="7" name="Offisync_ServerID">
    <vt:lpwstr>2bde6a04-5b4d-4157-b3f0-c0ef8aef0196</vt:lpwstr>
  </property>
</Properties>
</file>