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56" r:id="rId3"/>
    <p:sldId id="264" r:id="rId4"/>
    <p:sldId id="263" r:id="rId5"/>
    <p:sldId id="267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1" autoAdjust="0"/>
  </p:normalViewPr>
  <p:slideViewPr>
    <p:cSldViewPr snapToGrid="0">
      <p:cViewPr>
        <p:scale>
          <a:sx n="100" d="100"/>
          <a:sy n="100" d="100"/>
        </p:scale>
        <p:origin x="-1699" y="78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F548A-EC6E-4D08-B59B-8A5648F189C5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CA955-D9B9-49CA-8954-FFEF1A9D6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0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A955-D9B9-49CA-8954-FFEF1A9D6E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4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A955-D9B9-49CA-8954-FFEF1A9D6E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4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A955-D9B9-49CA-8954-FFEF1A9D6E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atic.cdn.responsys.net/i2/responsysimages/content/seic/ADV_1504_Proposal%20Meeting%20Agenda.do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cdn.responsys.net/i2/responsysimages/content/seic/ADV_1504_Meeting%20Confirmation%20Letter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atic.cdn.responsys.net/i2/responsysimages/content/seic/ADV_1504_Summary%20Letter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cdn.responsys.net/i2/responsysimages/content/seic/ADV_1504_Prospect%20Thank%20You%20-%20No%20Fit%20Letter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atic.cdn.responsys.net/i2/responsysimages/content/seic/ADV_1504_Referral%20Thank%20You%20-%20No%20Fit%20Lett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950211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935928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440" y="952852"/>
            <a:ext cx="6453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prepare and present to a prospect  who is considering hiring you as a Financial Advisor. It is in this meeting that you present a proposal for serving the prospect based on their specific needs. This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is the third and last phase in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sales process.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74757"/>
              </p:ext>
            </p:extLst>
          </p:nvPr>
        </p:nvGraphicFramePr>
        <p:xfrm>
          <a:off x="213691" y="1278040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770574"/>
              </p:ext>
            </p:extLst>
          </p:nvPr>
        </p:nvGraphicFramePr>
        <p:xfrm>
          <a:off x="238353" y="3227516"/>
          <a:ext cx="6305094" cy="12707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7887"/>
                <a:gridCol w="1113336"/>
                <a:gridCol w="4503871"/>
              </a:tblGrid>
              <a:tr h="28608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2428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469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75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from Prospect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391526"/>
              </p:ext>
            </p:extLst>
          </p:nvPr>
        </p:nvGraphicFramePr>
        <p:xfrm>
          <a:off x="213692" y="2253657"/>
          <a:ext cx="6453808" cy="6309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1338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3382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141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9201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Request Data from Prospect</a:t>
                      </a:r>
                    </a:p>
                    <a:p>
                      <a:pPr algn="ctr"/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process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initiated when a proposal meeting is scheduled with a prospective client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prospect record to confirm data needed for proposal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comprehensive list of  all the information needed  and identify what data is still needed from the prospect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 prospect to request any necessary data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sure to clearly list and explain the information that is needed so nothing is missed or misinterpreted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prospect to confirm understanding of request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Verify Receipt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Requested Data</a:t>
                      </a:r>
                    </a:p>
                    <a:p>
                      <a:pPr algn="ctr"/>
                      <a:endParaRPr lang="en-US" sz="7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5 Days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data requested from the prospect has been received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not all necessary info has been provided by the prospect, reschedule meeting to a later date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8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Proposal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Agenda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5 Days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Utilize firm's systems to generate the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proposal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includes two deliverables: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Mini-analysis of the prospect’s current financial situation and a light financial plan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of what services would be provided based on the prospect’s needs, including an investment proposal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paperwork to implement the proposal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to help speed up the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onboarding and implementation process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example, paperwork typically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involved in proposal meeting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9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Privacy statement (if not presented previously)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ADV Part 2 (if not presented previously)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 Management Agreement (IMA) / Wealth Management Agreement (WMA)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Might also include the following paperwork to implement the proposal: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 (including client’s risk tolerance)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 application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Custodial agreement / brokerage agreement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any appropriate service request workflows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meeting agenda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"Proposal Meeting Agenda"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u="non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approval is required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rovide the meeting materials to the Advisor for review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provides the Advisor with an opportunity to provide feedback about ways to improve the meeting materials and to better prepare for the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7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928565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692" y="95822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84718"/>
              </p:ext>
            </p:extLst>
          </p:nvPr>
        </p:nvGraphicFramePr>
        <p:xfrm>
          <a:off x="213691" y="1295292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58105"/>
              </p:ext>
            </p:extLst>
          </p:nvPr>
        </p:nvGraphicFramePr>
        <p:xfrm>
          <a:off x="213692" y="1760792"/>
          <a:ext cx="6453808" cy="28536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Approve Meeting Materials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3 Days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feedback or revise the meeting materials as needed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 the meeting materials as appropriate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Meeting Specifics with Prospect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step is completed via phone and/or email depending on the Advisor’s or prospect’s preferences</a:t>
                      </a:r>
                      <a:endParaRPr lang="en-US" sz="9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directions on meeting location, parking, etc.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Remind prospect to bring any requested documents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(if applicable)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confirmation is being performed via email, draft and send a meeting confirmation letter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"Meeting Confirmation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923798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702017"/>
              </p:ext>
            </p:extLst>
          </p:nvPr>
        </p:nvGraphicFramePr>
        <p:xfrm>
          <a:off x="213693" y="1754929"/>
          <a:ext cx="6453808" cy="65274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5048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3329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93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 Meeting Resources &amp; Technology</a:t>
                      </a:r>
                    </a:p>
                    <a:p>
                      <a:pPr algn="ctr"/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Day of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there are enough printed materials, chairs, beverages, and pens/notepads organized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meeting room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 the Advisor as needed for preferences for meeting space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up and test all technology being used during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5-10 minutes before to ensure it’s working properly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this is an in-person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 since the Advisor is still getting to know the prospect, though technology could be used for presentation purposes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breakfast/lunch meeting, place all food orders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1758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Proposal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meeting utilizing the meeting agenda to guide discussion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Agenda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set expectations about what’s going to be discussed and what the goal of the meeting will be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prospect doesn’t have any additions to the agenda or up-front concerns / questions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Firm’s Process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explain the usual process for introducing a prospect to the firm and bringing them on as a client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helps the prospect understand the sales process and what are general next steps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Data / Assumptions –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help the prospect understand an assumptions that were made in creating the proposal</a:t>
                      </a:r>
                      <a:endParaRPr lang="en-US" sz="9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Firm Planning and Investment Philosophy –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reinforce the firm’s approach to planning and serving clients</a:t>
                      </a:r>
                      <a:endParaRPr lang="en-US" sz="9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Proposal –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might include any paperwork that’s necessary to implement the proposal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 &amp; A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ensure the prospect doesn’t have any outstanding concerns or issues regarding what was presented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Next Steps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To ensure everyone’s aware of what was  discussed and what is expected coming out of the meeting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prospect </a:t>
                      </a: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appear a fit for firm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iscuss next steps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prospect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be a wealth management client – Typically next steps would be to set-up a Wealth Management meeting for a detailed plan review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prospect will be an asset management client – Typically next steps would be to explain the onboarding process for moving on assets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present and complete any applicable paperwork with the prospect during the meeting</a:t>
                      </a:r>
                    </a:p>
                    <a:p>
                      <a:pPr marL="2000250" lvl="4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IMA/WMA, IPS, custodial/brokerage agreement, etc. 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prospect does not appear a fit for firm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 as appropriate to another Advisor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692" y="949603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1191"/>
              </p:ext>
            </p:extLst>
          </p:nvPr>
        </p:nvGraphicFramePr>
        <p:xfrm>
          <a:off x="213691" y="1269414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4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928556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97222"/>
              </p:ext>
            </p:extLst>
          </p:nvPr>
        </p:nvGraphicFramePr>
        <p:xfrm>
          <a:off x="213692" y="3329244"/>
          <a:ext cx="6453808" cy="5440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22217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– QUALIFIED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PROSPECT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12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&amp;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Paperwork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Day of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process any paperwork coming out of the meeting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 record of any paperwork presented to the prospect during the meeting and identify what additional data and documents are still needed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paperwork that does not require signature – Record the date of acknowledgement / notice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Privacy statement, Form ADV Part 2, etc.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paperwork that does require signature – Record date of signature and save a copy to document management system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IMA/WMA, IPS, custodial/brokerage agreement, etc.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follow the firm’s compliance procedures throughout this process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any appropriate service request workflows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especially important if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you’re starting the account opening process 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81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Meeting Follow-Up Tasks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 After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Execute any time-sensitive items coming out of the meeting (i.e. trades)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tasks to appropriate team members within the firm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Summary Letter to Prospect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Days After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could be a mailed hand-written note or an email to the prospect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summary letter to the prospect which: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 the prospect for the opportunity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Outlines what was agreed-upon and identifies next steps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"Summary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15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Prospect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About Next Steps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Days After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prospect will be a wealth management client:</a:t>
                      </a:r>
                    </a:p>
                    <a:p>
                      <a:pPr marL="6286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Contact prospect to schedule a wealth management meeting</a:t>
                      </a:r>
                    </a:p>
                    <a:p>
                      <a:pPr marL="1085850" lvl="3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this scenario, paperwork such as the IPS, account application, and custodial/brokerage agreement might not be presented until the wealth management meeting </a:t>
                      </a:r>
                      <a:endParaRPr lang="en-US" sz="9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prospect will be an asset management client:</a:t>
                      </a:r>
                    </a:p>
                    <a:p>
                      <a:pPr marL="6286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Launch "Asset Management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Execution" workflow</a:t>
                      </a:r>
                    </a:p>
                    <a:p>
                      <a:pPr marL="6286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Contact prospect to explain the 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716919"/>
              </p:ext>
            </p:extLst>
          </p:nvPr>
        </p:nvGraphicFramePr>
        <p:xfrm>
          <a:off x="213692" y="1711512"/>
          <a:ext cx="6453808" cy="14973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Prospect’s CRM Record</a:t>
                      </a:r>
                    </a:p>
                    <a:p>
                      <a:pPr algn="ctr"/>
                      <a:endParaRPr lang="en-US" sz="7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Day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 any relevant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notes and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input any new profile data in the CRM</a:t>
                      </a:r>
                    </a:p>
                    <a:p>
                      <a:pPr marL="1143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Based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on the point of contact, 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etermine whether the prospect is:</a:t>
                      </a:r>
                    </a:p>
                    <a:p>
                      <a:pPr marL="57150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Qualified – Ready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set-up next meeting</a:t>
                      </a:r>
                    </a:p>
                    <a:p>
                      <a:pPr marL="57150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Unqualified – Not a fit for the firm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949603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686248"/>
              </p:ext>
            </p:extLst>
          </p:nvPr>
        </p:nvGraphicFramePr>
        <p:xfrm>
          <a:off x="213691" y="1269414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4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928556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401955"/>
              </p:ext>
            </p:extLst>
          </p:nvPr>
        </p:nvGraphicFramePr>
        <p:xfrm>
          <a:off x="213692" y="1739355"/>
          <a:ext cx="6409380" cy="29705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9266"/>
                <a:gridCol w="1131750"/>
                <a:gridCol w="4578364"/>
              </a:tblGrid>
              <a:tr h="2535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26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– UNQUALIFIED PROSPECT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373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176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Thank You Letter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Prospect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 Days after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practice would be to make this a hand-written note which is mailed to the prospect to demonstrate the firm’s professionalism</a:t>
                      </a:r>
                      <a:endParaRPr lang="en-US" sz="9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thank you letter to the prospect which: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the prospect for the opportunity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Refers the prospect to another Advisor, as appropriate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"Prospect Thank You No-Fit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01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Thank you Letter to Referral Source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 Days After Meeting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practice would be to make this a hand-written note which is mailed to the referral source to demonstrate the firm’s formal gratitude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thank you letter to the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source which: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 the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referral source of the lead opportunity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Explains the reason the prospect was not a fit for the firm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Identifies that the prospect was referred, as applicable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"Referral Thank You No-Fit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3692" y="95822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130546"/>
              </p:ext>
            </p:extLst>
          </p:nvPr>
        </p:nvGraphicFramePr>
        <p:xfrm>
          <a:off x="213691" y="1278040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9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1474</Words>
  <Application>Microsoft Office PowerPoint</Application>
  <PresentationFormat>On-screen Show (4:3)</PresentationFormat>
  <Paragraphs>227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79</cp:revision>
  <cp:lastPrinted>2015-02-24T21:16:01Z</cp:lastPrinted>
  <dcterms:created xsi:type="dcterms:W3CDTF">2015-02-24T20:42:17Z</dcterms:created>
  <dcterms:modified xsi:type="dcterms:W3CDTF">2019-01-07T21:32:20Z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VersionGuid">
    <vt:lpwstr>ae74efd3-d7ff-40fa-ab92-34090f23b5ee</vt:lpwstr>
  </property>
  <property fmtid="{D5CDD505-2E9C-101B-9397-08002B2CF9AE}" pid="3" name="Offisync_ProviderInitializationData">
    <vt:lpwstr>https://sei.jiveon.com</vt:lpwstr>
  </property>
  <property fmtid="{D5CDD505-2E9C-101B-9397-08002B2CF9AE}" pid="4" name="Offisync_UniqueId">
    <vt:lpwstr>1647</vt:lpwstr>
  </property>
  <property fmtid="{D5CDD505-2E9C-101B-9397-08002B2CF9AE}" pid="5" name="Offisync_UpdateToken">
    <vt:lpwstr>4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