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4" r:id="rId3"/>
    <p:sldId id="263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699" y="92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08E71-55E4-4CCA-9E7E-36C13D71BDB5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1DF9A-BFA3-4471-B9B0-DBF04D293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71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1DF9A-BFA3-4471-B9B0-DBF04D2931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0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atic.cdn.responsys.net/i2/responsysimages/content/seic/ADV_1504_Summary%20Letter.doc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static.cdn.responsys.net/i2/responsysimages/content/seic/ADV_1504_Referral%20Thank%20You%20-%20No%20Fit%20Letter.docx" TargetMode="External"/><Relationship Id="rId4" Type="http://schemas.openxmlformats.org/officeDocument/2006/relationships/hyperlink" Target="http://static.cdn.responsys.net/i2/responsysimages/content/seic/ADV_1504_Prospect%20Thank%20You%20-%20No%20Fit%20Letter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3692" y="1162050"/>
            <a:ext cx="6453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coordinate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and document the first contact you have with a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prospect, so you make a positive first impression and provide a consistent experience to all your potential clients. This workflow is the first of three phases in the sales process.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2009859"/>
              </p:ext>
            </p:extLst>
          </p:nvPr>
        </p:nvGraphicFramePr>
        <p:xfrm>
          <a:off x="213691" y="156210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497195"/>
              </p:ext>
            </p:extLst>
          </p:nvPr>
        </p:nvGraphicFramePr>
        <p:xfrm>
          <a:off x="213692" y="2624866"/>
          <a:ext cx="6453809" cy="5151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6"/>
                <a:gridCol w="4610101"/>
              </a:tblGrid>
              <a:tr h="21722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665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1665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STEPS/TASK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8366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Prepare Prospect’s Information for Advisor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Before Point of Contact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process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is initiated when a lead comes into the firm or a prospect is identified by the firm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 all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the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prospect's information has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been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recorded in the CRM, including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source for future reporting and analysis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Typically, there are 3 major referral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sources:</a:t>
                      </a:r>
                    </a:p>
                    <a:p>
                      <a:pPr marL="1143000" marR="0" lvl="2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Referral – When a current client or third-party contact refers a prospect to the Advisor</a:t>
                      </a:r>
                    </a:p>
                    <a:p>
                      <a:pPr marL="1143000" marR="0" lvl="2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Marketing campaign – When a prospect is prompted to contact the Advisor via a marketing campaign</a:t>
                      </a:r>
                    </a:p>
                    <a:p>
                      <a:pPr marL="1143000" marR="0" lvl="2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Incoming inquiry — When a prospect proactively calls the Advisor to inquire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about services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Although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some advisors prefer to take the call right away, consider scheduling a call with the Advisor at a later time. This will allow the Advisor time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better prepare for that first interaction.</a:t>
                      </a:r>
                      <a:endParaRPr lang="en-US" sz="900" b="0" kern="1200" baseline="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Determine if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 point of contact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is required:</a:t>
                      </a:r>
                    </a:p>
                    <a:p>
                      <a:pPr marL="1085850" marR="0" lvl="2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 Advisor indicates a proper introduction has already taken place, work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with the Advisor to capture notes about the introduction in the CRM and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skip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all steps in the workflow up until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the “Follow-Up” stage of this process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the Advisor with all necessary information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 conduct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 introduction, including full name, phone number, etc.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Generally, an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Advisor-driven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like this would conducted over the phone versus in-person to best prioritize the Advisor’s time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8166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Service Associate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Coordinate a Call with the Prospect</a:t>
                      </a:r>
                    </a:p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Before Point of Contact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Typically an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introductory call  should last no longer than 30 minutes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Work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with the Advisor to coordinate and schedule an introductory call 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Determine how the call should be scheduled: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it’s a warm lead, it’s best practice to contact the prospect to formally schedule a call with the Advisor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it’s a cold call, just schedule time on the Advisor’s calendar to remind them to call the prospect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32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" y="1162050"/>
            <a:ext cx="655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319705"/>
              </p:ext>
            </p:extLst>
          </p:nvPr>
        </p:nvGraphicFramePr>
        <p:xfrm>
          <a:off x="213693" y="2013843"/>
          <a:ext cx="6453808" cy="32994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4433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Contact Prospect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prospect to conduct a formal introduction</a:t>
                      </a:r>
                      <a:endParaRPr lang="en-US" sz="900" b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 is reached: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a high-level overview of firm</a:t>
                      </a:r>
                      <a:endParaRPr lang="en-US" sz="900" b="0" baseline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371600" lvl="3" indent="0">
                        <a:buFont typeface="Arial" panose="020B0604020202020204" pitchFamily="34" charset="0"/>
                        <a:buNone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the firm’s history, mission,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vision, and values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Ask the prospect about high-level goals/needs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Discuss the prospect’s requirements and priorities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 the prospect for time and discuss next steps</a:t>
                      </a: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 prospect </a:t>
                      </a:r>
                      <a:r>
                        <a:rPr lang="en-US" sz="900" b="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does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appear a fit for firm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</a:t>
                      </a: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iscuss next meeting,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typically a Fact-Finding meeting 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543050" lvl="3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 does not appear a fit for firm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Refer as appropriate to another Advisor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prospect is not reached: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 activity in the CRM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 a reminder to attempt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to contact the prospect again, typically 2-3 days later after the last attempt</a:t>
                      </a:r>
                    </a:p>
                    <a:p>
                      <a:pPr marL="1543050" marR="0" lvl="3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 prospect is not reached after several attempts, consider marking the prospect as “inactive” in the CRM and ending attempts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740552"/>
              </p:ext>
            </p:extLst>
          </p:nvPr>
        </p:nvGraphicFramePr>
        <p:xfrm>
          <a:off x="213691" y="1562100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905520"/>
              </p:ext>
            </p:extLst>
          </p:nvPr>
        </p:nvGraphicFramePr>
        <p:xfrm>
          <a:off x="213692" y="5431859"/>
          <a:ext cx="6453808" cy="166497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Prospect’s CRM Record</a:t>
                      </a:r>
                    </a:p>
                    <a:p>
                      <a:pPr algn="ctr"/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 Point of Contact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any relevant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notes and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input any new profile data in the CRM</a:t>
                      </a:r>
                    </a:p>
                    <a:p>
                      <a:pPr marL="11430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Based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on the point of contact, d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etermine whether the prospect is: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Qualified – Ready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 set-up next meeting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Unqualified – Not a fit for the firm</a:t>
                      </a:r>
                    </a:p>
                    <a:p>
                      <a:pPr marL="57150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Inactive – Not responsive to calls</a:t>
                      </a:r>
                    </a:p>
                    <a:p>
                      <a:pPr marL="102870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End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the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workflow here as there no additional</a:t>
                      </a:r>
                      <a:r>
                        <a:rPr lang="en-US" sz="900" b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follow-up required</a:t>
                      </a:r>
                      <a:endParaRPr lang="en-US" sz="900" b="0" kern="1200" dirty="0" smtClean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4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5400000" flipH="1">
            <a:off x="1153392" y="-1153391"/>
            <a:ext cx="997527" cy="3304310"/>
          </a:xfrm>
          <a:prstGeom prst="triangle">
            <a:avLst>
              <a:gd name="adj" fmla="val 10000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5004694" y="7290694"/>
            <a:ext cx="859502" cy="2847109"/>
          </a:xfrm>
          <a:prstGeom prst="triangle">
            <a:avLst>
              <a:gd name="adj" fmla="val 10000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92" y="165136"/>
            <a:ext cx="1313771" cy="23243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92128" y="8838073"/>
            <a:ext cx="10230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sei.com/advisors</a:t>
            </a:r>
            <a:endParaRPr lang="en-US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3692" y="8823790"/>
            <a:ext cx="34948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 </a:t>
            </a:r>
          </a:p>
          <a:p>
            <a:r>
              <a:rPr lang="en-US" sz="800" dirty="0"/>
              <a:t>© 2015 SEI. This information is proprietary.  No further distribution is intended.</a:t>
            </a:r>
          </a:p>
          <a:p>
            <a:r>
              <a:rPr lang="en-US" sz="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300" y="955578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 Process</a:t>
            </a: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6897966"/>
              </p:ext>
            </p:extLst>
          </p:nvPr>
        </p:nvGraphicFramePr>
        <p:xfrm>
          <a:off x="202096" y="1789358"/>
          <a:ext cx="6453808" cy="28727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QUALIFIED</a:t>
                      </a:r>
                      <a:r>
                        <a:rPr lang="en-US" sz="900" b="1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Summary Letter to Prospect</a:t>
                      </a:r>
                    </a:p>
                    <a:p>
                      <a:pPr algn="ctr"/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1 Day After Point of Contact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could be a mailed hand-written note or an email to the prospect</a:t>
                      </a:r>
                      <a:endParaRPr lang="en-US" sz="9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summary letter to the prospect which: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Outlines what was agreed-upon and identifies next steps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"Summary Letter" template</a:t>
                      </a:r>
                      <a:r>
                        <a:rPr lang="en-US" sz="9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9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Contact Prospect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Set-Up Meeting</a:t>
                      </a:r>
                    </a:p>
                    <a:p>
                      <a:pPr algn="ctr"/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Point of Contact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a meeting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the Advisor,</a:t>
                      </a: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is typically a Fact-Finding Meeting</a:t>
                      </a:r>
                      <a:endParaRPr lang="en-US" sz="9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prep for meeting, request the prospect provide any needed information or gather any </a:t>
                      </a:r>
                      <a:r>
                        <a:rPr lang="en-US" sz="9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necessary documents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 creating a</a:t>
                      </a:r>
                      <a:r>
                        <a:rPr lang="en-US" sz="900" b="0" i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discovery package template for this step which provides materials about the firm and fact-finding forms / checklists</a:t>
                      </a:r>
                      <a:endParaRPr lang="en-US" sz="900" b="0" i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Set</a:t>
                      </a:r>
                      <a:r>
                        <a:rPr lang="en-US" sz="900" b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reminders to follow-up with the prospect as appropriate to ensure the Advisor has everything needed to conduct the meeting</a:t>
                      </a:r>
                      <a:endParaRPr lang="en-US" sz="900" b="0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834107"/>
              </p:ext>
            </p:extLst>
          </p:nvPr>
        </p:nvGraphicFramePr>
        <p:xfrm>
          <a:off x="214785" y="4657485"/>
          <a:ext cx="6433665" cy="322967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699266"/>
                <a:gridCol w="1131750"/>
                <a:gridCol w="4602649"/>
              </a:tblGrid>
              <a:tr h="2535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2634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 – UNQUALIFIED PROSPECT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373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17642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to Prospect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Point of Contact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0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prospect to demonstrate the firm’s professionalism</a:t>
                      </a:r>
                      <a:endParaRPr lang="en-US" sz="1000" b="1" i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 prospect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 the prospect for the opportunity to work together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Refers the prospect to another Advisor, as appropriate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"Prospect Thank You No-Fit Letter" template</a:t>
                      </a:r>
                      <a:r>
                        <a:rPr lang="en-US" sz="10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i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10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501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Thank you Letter to Referral Source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(if applicable)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Due: 2 Days After Point of Contact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i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Best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practice would be to make this a hand-written note which is mailed to the referral source to demonstrate the firm’s formal gratitude</a:t>
                      </a:r>
                      <a:endParaRPr lang="en-US" sz="10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Draft and send a thank you letter to the</a:t>
                      </a:r>
                      <a:r>
                        <a:rPr lang="en-US" sz="10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referral source which: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Thanks the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referral source of the lead opportunity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Explains the reason the prospect was not a fit for the firm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Identifies that the prospect was referred, as applicable</a:t>
                      </a:r>
                      <a:endParaRPr lang="en-US" sz="1000" b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000" u="sng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"Referral Thank You No-Fit Letter" </a:t>
                      </a:r>
                      <a:r>
                        <a:rPr lang="en-US" sz="1000" u="sng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template</a:t>
                      </a:r>
                      <a:r>
                        <a:rPr lang="en-US" sz="1000" u="sng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i="1" kern="120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(right-click underlined text to open hyperlink to template)</a:t>
                      </a:r>
                      <a:endParaRPr lang="en-US" sz="1000" i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4942796"/>
              </p:ext>
            </p:extLst>
          </p:nvPr>
        </p:nvGraphicFramePr>
        <p:xfrm>
          <a:off x="213691" y="1326132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Introduction</a:t>
                      </a:r>
                      <a:endParaRPr lang="en-US" sz="16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Fact-Finding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Proposal</a:t>
                      </a:r>
                      <a:r>
                        <a:rPr lang="en-US" sz="1600" baseline="0" dirty="0" smtClean="0"/>
                        <a:t> Meeting</a:t>
                      </a:r>
                      <a:endParaRPr lang="en-US" sz="16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45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878</TotalTime>
  <Words>908</Words>
  <Application>Microsoft Office PowerPoint</Application>
  <PresentationFormat>On-screen Show (4:3)</PresentationFormat>
  <Paragraphs>142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52</cp:revision>
  <cp:lastPrinted>2015-02-24T21:16:01Z</cp:lastPrinted>
  <dcterms:created xsi:type="dcterms:W3CDTF">2015-02-24T20:42:17Z</dcterms:created>
  <dcterms:modified xsi:type="dcterms:W3CDTF">2019-01-07T21:28:43Z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niqueId">
    <vt:lpwstr>1645</vt:lpwstr>
  </property>
  <property fmtid="{D5CDD505-2E9C-101B-9397-08002B2CF9AE}" pid="4" name="Jive_VersionGuid">
    <vt:lpwstr>80576b58-1e40-44f4-b557-4aaf185a5d1e</vt:lpwstr>
  </property>
  <property fmtid="{D5CDD505-2E9C-101B-9397-08002B2CF9AE}" pid="5" name="Offisync_UpdateToken">
    <vt:lpwstr>2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