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62" r:id="rId3"/>
    <p:sldId id="263" r:id="rId4"/>
    <p:sldId id="264" r:id="rId5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060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2075" autoAdjust="0"/>
  </p:normalViewPr>
  <p:slideViewPr>
    <p:cSldViewPr snapToGrid="0">
      <p:cViewPr>
        <p:scale>
          <a:sx n="110" d="100"/>
          <a:sy n="110" d="100"/>
        </p:scale>
        <p:origin x="-1483" y="1075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BEF0F5-BC7F-48B9-97B4-F8626F79F4CD}" type="datetimeFigureOut">
              <a:rPr lang="en-US" smtClean="0"/>
              <a:t>1/7/2019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49671D-CD43-462A-A982-AF0EF8B414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9168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49671D-CD43-462A-A982-AF0EF8B4144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216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49671D-CD43-462A-A982-AF0EF8B4144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67304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49671D-CD43-462A-A982-AF0EF8B4144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65773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4AC37-4002-4330-802E-C18B64092E61}" type="datetimeFigureOut">
              <a:rPr lang="en-US" smtClean="0"/>
              <a:t>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C59E7-17B1-426C-A4E2-70B63E580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77363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4AC37-4002-4330-802E-C18B64092E61}" type="datetimeFigureOut">
              <a:rPr lang="en-US" smtClean="0"/>
              <a:t>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C59E7-17B1-426C-A4E2-70B63E580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8802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4AC37-4002-4330-802E-C18B64092E61}" type="datetimeFigureOut">
              <a:rPr lang="en-US" smtClean="0"/>
              <a:t>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C59E7-17B1-426C-A4E2-70B63E580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1437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4AC37-4002-4330-802E-C18B64092E61}" type="datetimeFigureOut">
              <a:rPr lang="en-US" smtClean="0"/>
              <a:t>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C59E7-17B1-426C-A4E2-70B63E580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43352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4AC37-4002-4330-802E-C18B64092E61}" type="datetimeFigureOut">
              <a:rPr lang="en-US" smtClean="0"/>
              <a:t>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C59E7-17B1-426C-A4E2-70B63E580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3625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4AC37-4002-4330-802E-C18B64092E61}" type="datetimeFigureOut">
              <a:rPr lang="en-US" smtClean="0"/>
              <a:t>1/7/2019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C59E7-17B1-426C-A4E2-70B63E580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6796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4AC37-4002-4330-802E-C18B64092E61}" type="datetimeFigureOut">
              <a:rPr lang="en-US" smtClean="0"/>
              <a:t>1/7/2019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C59E7-17B1-426C-A4E2-70B63E580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7047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4AC37-4002-4330-802E-C18B64092E61}" type="datetimeFigureOut">
              <a:rPr lang="en-US" smtClean="0"/>
              <a:t>1/7/2019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C59E7-17B1-426C-A4E2-70B63E580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80213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4AC37-4002-4330-802E-C18B64092E61}" type="datetimeFigureOut">
              <a:rPr lang="en-US" smtClean="0"/>
              <a:t>1/7/2019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C59E7-17B1-426C-A4E2-70B63E580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6470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4AC37-4002-4330-802E-C18B64092E61}" type="datetimeFigureOut">
              <a:rPr lang="en-US" smtClean="0"/>
              <a:t>1/7/2019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C59E7-17B1-426C-A4E2-70B63E580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58304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4AC37-4002-4330-802E-C18B64092E61}" type="datetimeFigureOut">
              <a:rPr lang="en-US" smtClean="0"/>
              <a:t>1/7/2019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C59E7-17B1-426C-A4E2-70B63E580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12855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B4AC37-4002-4330-802E-C18B64092E61}" type="datetimeFigureOut">
              <a:rPr lang="en-US" smtClean="0"/>
              <a:t>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AC59E7-17B1-426C-A4E2-70B63E580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1246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static.cdn.responsys.net/i2/responsysimages/content/seic/ADV_1504_Meeting%20Confirmation%20Letter.docx" TargetMode="External"/><Relationship Id="rId4" Type="http://schemas.openxmlformats.org/officeDocument/2006/relationships/hyperlink" Target="http://static.cdn.responsys.net/i2/responsysimages/content/seic/ADV_1504_Fact-Finding%20Meeting%20Agenda.doc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static.cdn.responsys.net/i2/responsysimages/content/seic/ADV_1504_Summary%20Letter.docx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static.cdn.responsys.net/i2/responsysimages/content/seic/ADV_1504_Prospect%20Thank%20You%20-%20No%20Fit%20Letter.docx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static.cdn.responsys.net/i2/responsysimages/content/seic/ADV_1504_Referral%20Thank%20You%20-%20No%20Fit%20Letter.doc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sosceles Triangle 3"/>
          <p:cNvSpPr/>
          <p:nvPr/>
        </p:nvSpPr>
        <p:spPr>
          <a:xfrm rot="5400000" flipH="1">
            <a:off x="1153392" y="-1153391"/>
            <a:ext cx="997527" cy="3304310"/>
          </a:xfrm>
          <a:prstGeom prst="triangle">
            <a:avLst>
              <a:gd name="adj" fmla="val 10000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Isosceles Triangle 4"/>
          <p:cNvSpPr/>
          <p:nvPr/>
        </p:nvSpPr>
        <p:spPr>
          <a:xfrm rot="5400000" flipV="1">
            <a:off x="5004694" y="7290694"/>
            <a:ext cx="859502" cy="2847109"/>
          </a:xfrm>
          <a:prstGeom prst="triangle">
            <a:avLst>
              <a:gd name="adj" fmla="val 100000"/>
            </a:avLst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692" y="165136"/>
            <a:ext cx="1313771" cy="232437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792128" y="8838073"/>
            <a:ext cx="102303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sei.com/advisors</a:t>
            </a:r>
            <a:endParaRPr lang="en-US" sz="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13692" y="8823790"/>
            <a:ext cx="349486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/>
              <a:t> </a:t>
            </a:r>
          </a:p>
          <a:p>
            <a:r>
              <a:rPr lang="en-US" sz="800" dirty="0"/>
              <a:t>© 2015 SEI. This information is proprietary.  No further distribution is intended.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14300" y="989530"/>
            <a:ext cx="6553200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Sales Process</a:t>
            </a:r>
          </a:p>
          <a:p>
            <a:endParaRPr lang="en-US" sz="1600" b="1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200" b="1" dirty="0" smtClean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Description: 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This workflow describes all the steps required 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to properly prepare and present to a prospect who is considering hiring you as a Financial Advisor. It 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is in this meeting that you really learn about the prospective 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client’s current 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financial status and future needs to match them with the services you provide. This 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workflow is 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the second of three phases in the 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sales process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1000" b="1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3284942"/>
              </p:ext>
            </p:extLst>
          </p:nvPr>
        </p:nvGraphicFramePr>
        <p:xfrm>
          <a:off x="187813" y="1286068"/>
          <a:ext cx="645381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51270"/>
                <a:gridCol w="2151270"/>
                <a:gridCol w="215127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Introduction</a:t>
                      </a:r>
                      <a:endParaRPr lang="en-US" sz="16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Fact-Finding Meeting</a:t>
                      </a:r>
                      <a:endParaRPr lang="en-US" sz="1600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Proposal</a:t>
                      </a:r>
                      <a:r>
                        <a:rPr lang="en-US" sz="1600" baseline="0" dirty="0" smtClean="0"/>
                        <a:t> Meeting</a:t>
                      </a:r>
                      <a:endParaRPr lang="en-US" sz="16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0973291"/>
              </p:ext>
            </p:extLst>
          </p:nvPr>
        </p:nvGraphicFramePr>
        <p:xfrm>
          <a:off x="213694" y="2349487"/>
          <a:ext cx="6365236" cy="537972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687887"/>
                <a:gridCol w="1113336"/>
                <a:gridCol w="4564013"/>
              </a:tblGrid>
              <a:tr h="228207">
                <a:tc gridSpan="3"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Process Checklist</a:t>
                      </a:r>
                      <a:endParaRPr lang="en-US" sz="11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606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01359">
                <a:tc gridSpan="3"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PREPARE</a:t>
                      </a:r>
                      <a:endParaRPr lang="en-US" sz="9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01359"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ROLE</a:t>
                      </a:r>
                      <a:endParaRPr lang="en-US" sz="9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TASK</a:t>
                      </a:r>
                      <a:endParaRPr lang="en-US" sz="9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DETAILS/TIPS</a:t>
                      </a:r>
                      <a:endParaRPr lang="en-US" sz="9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1530326"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Associate Advisor</a:t>
                      </a:r>
                      <a:endParaRPr lang="en-US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i="0" u="none" strike="noStrike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Create Fact Sheet &amp; Agenda</a:t>
                      </a:r>
                    </a:p>
                    <a:p>
                      <a:pPr algn="ctr"/>
                      <a:endParaRPr lang="en-US" sz="900" b="0" i="0" u="none" strike="noStrike" kern="120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US" sz="900" b="0" i="0" u="none" strike="noStrike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Due: 5 Days Before Meeting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900" b="1" i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This process</a:t>
                      </a:r>
                      <a:r>
                        <a:rPr lang="en-US" sz="900" b="1" i="1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is initiated when a fact-finding meeting is scheduled with a prospective client</a:t>
                      </a:r>
                      <a:endParaRPr lang="en-US" sz="900" b="1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Create a folder for prospect's files within</a:t>
                      </a:r>
                      <a:r>
                        <a:rPr lang="en-US" sz="900" b="1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the firm’s internal filing system (this could be both a physical or electronic folder)</a:t>
                      </a:r>
                      <a:endParaRPr lang="en-US" sz="9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Prepare a fact sheet on the prospect</a:t>
                      </a:r>
                      <a:endParaRPr lang="en-US" sz="9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628650" lvl="1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Conduct research for relevant facts that could aid the Advisors in qualifying the</a:t>
                      </a:r>
                      <a:r>
                        <a:rPr lang="en-US" sz="9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prospect or in discussions with the prospect</a:t>
                      </a:r>
                      <a:endParaRPr lang="en-US" sz="900" b="1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628650" lvl="1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Utilize any information already provided by prospect</a:t>
                      </a:r>
                      <a:endParaRPr lang="en-US" sz="900" baseline="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628650" lvl="1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Collect any fact-finding forms / checklists provided to the prospect beforehand when meeting was scheduled</a:t>
                      </a:r>
                      <a:endParaRPr lang="en-US" sz="9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Prepare</a:t>
                      </a:r>
                      <a:r>
                        <a:rPr lang="en-US" sz="900" b="1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any paperwork that’s relevant at this stage in the sales process, where both the advisor and prospect are learning about each other</a:t>
                      </a:r>
                    </a:p>
                    <a:p>
                      <a:pPr marL="628650" lvl="1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 example, paperwork typically</a:t>
                      </a:r>
                      <a:r>
                        <a:rPr lang="en-US" sz="9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involved in fact-finding meeting</a:t>
                      </a:r>
                      <a:r>
                        <a:rPr lang="en-US" sz="900" b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</a:t>
                      </a:r>
                    </a:p>
                    <a:p>
                      <a:pPr marL="1085850" marR="0" lvl="2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9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Privacy statement</a:t>
                      </a:r>
                      <a:endParaRPr lang="en-US" sz="900" b="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085850" lvl="2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Form</a:t>
                      </a:r>
                      <a:r>
                        <a:rPr lang="en-US" sz="9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ADV Part 2</a:t>
                      </a:r>
                    </a:p>
                    <a:p>
                      <a:pPr marL="1085850" lvl="2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Risk Tolerance Questionnaire (RTQ)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Draft meeting agenda</a:t>
                      </a:r>
                      <a:endParaRPr lang="en-US" sz="9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628650" marR="0" lvl="1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900" u="sng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hlinkClick r:id="rId4"/>
                        </a:rPr>
                        <a:t>"Fact-Finding Meeting Agenda" template</a:t>
                      </a:r>
                      <a:r>
                        <a:rPr lang="en-US" sz="900" u="sng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 i="1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(right-click underlined text to open hyperlink to template)</a:t>
                      </a:r>
                      <a:endParaRPr lang="en-US" sz="900" i="1" u="sng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84620"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Advisor</a:t>
                      </a:r>
                      <a:endParaRPr lang="en-US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Evaluate</a:t>
                      </a:r>
                      <a:r>
                        <a:rPr lang="en-US" sz="9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Meeting Materials</a:t>
                      </a:r>
                    </a:p>
                    <a:p>
                      <a:pPr algn="ctr"/>
                      <a:endParaRPr lang="en-US" sz="900" baseline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i="0" u="none" strike="noStrike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Due:</a:t>
                      </a:r>
                      <a:r>
                        <a:rPr lang="en-US" sz="900" b="0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Days Before Meeting</a:t>
                      </a:r>
                      <a:endParaRPr lang="en-US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Review meeting materials and revise as needed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052651"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Client</a:t>
                      </a:r>
                      <a:r>
                        <a:rPr lang="en-US" sz="9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Service Associate</a:t>
                      </a:r>
                      <a:endParaRPr lang="en-US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Confirm Meeting</a:t>
                      </a:r>
                      <a:r>
                        <a:rPr lang="en-US" sz="9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Specifics with Prospect</a:t>
                      </a:r>
                    </a:p>
                    <a:p>
                      <a:pPr algn="ctr"/>
                      <a:endParaRPr lang="en-US" sz="900" baseline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i="0" u="none" strike="noStrike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Due: </a:t>
                      </a:r>
                      <a:r>
                        <a:rPr lang="en-US" sz="9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Day Before Meeting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900" b="1" i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Typically</a:t>
                      </a:r>
                      <a:r>
                        <a:rPr lang="en-US" sz="900" b="1" i="1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this step is completed via phone and/or email depending on the Advisor’s or prospect’s preferences</a:t>
                      </a:r>
                      <a:endParaRPr lang="en-US" sz="900" b="1" i="1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Provide directions on meeting location, parking, etc.</a:t>
                      </a:r>
                      <a:endParaRPr lang="en-US" sz="9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Remind prospect to bring any requested documents</a:t>
                      </a:r>
                      <a:r>
                        <a:rPr lang="en-US" sz="900" b="1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(if applicable)</a:t>
                      </a:r>
                    </a:p>
                    <a:p>
                      <a:pPr marL="628650" lvl="1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If</a:t>
                      </a:r>
                      <a:r>
                        <a:rPr lang="en-US" sz="9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confirmation is being performed via email, draft and send a meeting confirmation letter</a:t>
                      </a:r>
                    </a:p>
                    <a:p>
                      <a:pPr marL="628650" marR="0" lvl="1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900" u="sng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hlinkClick r:id="rId5"/>
                        </a:rPr>
                        <a:t>"Meeting Confirmation Letter" template</a:t>
                      </a:r>
                      <a:r>
                        <a:rPr lang="en-US" sz="900" u="sng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 i="1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(right-click underlined text to open hyperlink to template)</a:t>
                      </a:r>
                      <a:endParaRPr lang="en-US" sz="900" i="1" u="sng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42325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sosceles Triangle 3"/>
          <p:cNvSpPr/>
          <p:nvPr/>
        </p:nvSpPr>
        <p:spPr>
          <a:xfrm rot="5400000" flipH="1">
            <a:off x="1153392" y="-1153391"/>
            <a:ext cx="997527" cy="3304310"/>
          </a:xfrm>
          <a:prstGeom prst="triangle">
            <a:avLst>
              <a:gd name="adj" fmla="val 10000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Isosceles Triangle 4"/>
          <p:cNvSpPr/>
          <p:nvPr/>
        </p:nvSpPr>
        <p:spPr>
          <a:xfrm rot="5400000" flipV="1">
            <a:off x="5004694" y="7290694"/>
            <a:ext cx="859502" cy="2847109"/>
          </a:xfrm>
          <a:prstGeom prst="triangle">
            <a:avLst>
              <a:gd name="adj" fmla="val 100000"/>
            </a:avLst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692" y="165136"/>
            <a:ext cx="1313771" cy="232437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792128" y="8838073"/>
            <a:ext cx="102303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sei.com/advisors</a:t>
            </a:r>
            <a:endParaRPr lang="en-US" sz="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13692" y="8823790"/>
            <a:ext cx="34948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/>
              <a:t> </a:t>
            </a:r>
          </a:p>
          <a:p>
            <a:r>
              <a:rPr lang="en-US" sz="800" dirty="0"/>
              <a:t>© 2015 SEI. This information is proprietary.  No further distribution is intended.</a:t>
            </a:r>
          </a:p>
          <a:p>
            <a:r>
              <a:rPr lang="en-US" sz="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8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3914473"/>
              </p:ext>
            </p:extLst>
          </p:nvPr>
        </p:nvGraphicFramePr>
        <p:xfrm>
          <a:off x="205066" y="1727101"/>
          <a:ext cx="6453808" cy="630174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704112"/>
                <a:gridCol w="1139595"/>
                <a:gridCol w="4610101"/>
              </a:tblGrid>
              <a:tr h="278130">
                <a:tc gridSpan="3"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Process Checklist</a:t>
                      </a:r>
                      <a:endParaRPr lang="en-US" sz="11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606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59080">
                <a:tc gridSpan="3"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CONDUCT</a:t>
                      </a:r>
                      <a:endParaRPr lang="en-US" sz="9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32410"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ROLE</a:t>
                      </a:r>
                      <a:endParaRPr lang="en-US" sz="9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TASK</a:t>
                      </a:r>
                      <a:endParaRPr lang="en-US" sz="9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DETAILS/TIPS</a:t>
                      </a:r>
                      <a:endParaRPr lang="en-US" sz="9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Client Service Associate</a:t>
                      </a:r>
                      <a:endParaRPr lang="en-US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Prepare Meeting Resources &amp; Technology</a:t>
                      </a:r>
                    </a:p>
                    <a:p>
                      <a:pPr algn="ctr"/>
                      <a:endParaRPr lang="en-US" sz="900" b="0" i="0" u="none" strike="noStrike" kern="1200" baseline="0" dirty="0" smtClean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US" sz="900" b="0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Due: Day of Meeting </a:t>
                      </a:r>
                      <a:endParaRPr lang="en-US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Ensure there are enough printed materials, chairs, beverages, and pens/notepads organized</a:t>
                      </a:r>
                      <a:r>
                        <a:rPr lang="en-US" sz="900" b="1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in the meeting room</a:t>
                      </a:r>
                    </a:p>
                    <a:p>
                      <a:pPr marL="628650" lvl="1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="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Ask the Advisor as needed for preferences for meeting space</a:t>
                      </a:r>
                      <a:endParaRPr lang="en-US" sz="900" b="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Set up and test all technology being used during the</a:t>
                      </a:r>
                      <a:r>
                        <a:rPr lang="en-US" sz="900" b="1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meeting</a:t>
                      </a:r>
                      <a:r>
                        <a:rPr lang="en-US" sz="9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5-10 minutes before to ensure it’s working properly</a:t>
                      </a:r>
                    </a:p>
                    <a:p>
                      <a:pPr marL="628650" lvl="1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Typically this is an in-person</a:t>
                      </a:r>
                      <a:r>
                        <a:rPr lang="en-US" sz="900" b="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meeting since the Advisor is still getting to know the prospect, although technology could be used for presentation purposes</a:t>
                      </a:r>
                      <a:endParaRPr lang="en-US" sz="900" b="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Advisor</a:t>
                      </a:r>
                      <a:endParaRPr lang="en-US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Conduct Fact-Finding Meeting</a:t>
                      </a:r>
                      <a:endParaRPr lang="en-US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Conduct</a:t>
                      </a:r>
                      <a:r>
                        <a:rPr lang="en-US" sz="900" b="1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the meeting utilizing the meeting agenda to guide discussion</a:t>
                      </a:r>
                    </a:p>
                    <a:p>
                      <a:pPr marL="628650" lvl="1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="1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Review Agenda </a:t>
                      </a:r>
                      <a:r>
                        <a:rPr lang="en-US" sz="900" b="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– To set expectations about what’s going to be discussed and what the goal of the meeting will be</a:t>
                      </a:r>
                    </a:p>
                    <a:p>
                      <a:pPr marL="1085850" lvl="2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="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Confirm the prospect doesn’t have any additions to the agenda or up-front concerns / questions</a:t>
                      </a:r>
                    </a:p>
                    <a:p>
                      <a:pPr marL="628650" lvl="1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="1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Review the Firm’s Process </a:t>
                      </a:r>
                      <a:r>
                        <a:rPr lang="en-US" sz="900" b="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– To explain the usual process for introducing a prospect to the firm and bringing them on as a client</a:t>
                      </a:r>
                    </a:p>
                    <a:p>
                      <a:pPr marL="1085850" lvl="2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="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This helps the prospect understand the sales process and what are general next steps</a:t>
                      </a:r>
                    </a:p>
                    <a:p>
                      <a:pPr marL="628650" lvl="1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="1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Gather Profile Data </a:t>
                      </a:r>
                      <a:r>
                        <a:rPr lang="en-US" sz="900" b="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– To better understand the prospect’s personal situation, needs, and aspirations</a:t>
                      </a:r>
                    </a:p>
                    <a:p>
                      <a:pPr marL="628650" lvl="1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="1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Gather Financial Data </a:t>
                      </a:r>
                      <a:r>
                        <a:rPr lang="en-US" sz="900" b="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– To better understand the prospects’ financial situation, concerns, and goals</a:t>
                      </a:r>
                    </a:p>
                    <a:p>
                      <a:pPr marL="1085850" lvl="2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="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Use these discussions as an opportunity to identify services available to serve clients similar to the prospect</a:t>
                      </a:r>
                    </a:p>
                    <a:p>
                      <a:pPr marL="628650" lvl="1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="1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Review Firm Background and Philosophy </a:t>
                      </a:r>
                      <a:r>
                        <a:rPr lang="en-US" sz="900" b="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– To reinforce the firm’s value proposition and  establish trust</a:t>
                      </a:r>
                    </a:p>
                    <a:p>
                      <a:pPr marL="1085850" lvl="2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="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If the </a:t>
                      </a:r>
                      <a:r>
                        <a:rPr lang="en-US" sz="9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firm has a niche, it’s best to emphasize here to demonstrate the firm’s expertise in this particular area</a:t>
                      </a:r>
                    </a:p>
                    <a:p>
                      <a:pPr marL="628650" lvl="1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="1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Discuss Next Steps</a:t>
                      </a:r>
                      <a:r>
                        <a:rPr lang="en-US" sz="9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– To ensure everyone’s aware of what was  discussed and what is expected coming out of the meeting</a:t>
                      </a:r>
                    </a:p>
                    <a:p>
                      <a:pPr marL="1085850" lvl="2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If prospect </a:t>
                      </a:r>
                      <a:r>
                        <a:rPr lang="en-US" sz="900" b="0" i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does</a:t>
                      </a:r>
                      <a:r>
                        <a:rPr lang="en-US" sz="900" b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appear a fit for firm:</a:t>
                      </a:r>
                      <a:r>
                        <a:rPr lang="en-US" sz="9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marL="1543050" lvl="3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</a:t>
                      </a:r>
                      <a:r>
                        <a:rPr lang="en-US" sz="900" b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iscuss next meeting,</a:t>
                      </a:r>
                      <a:r>
                        <a:rPr lang="en-US" sz="9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which is typically a Proposal meeting or another Fact-Finding meeting if more information is needed</a:t>
                      </a:r>
                      <a:endParaRPr lang="en-US" sz="900" b="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543050" lvl="3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If appropriate, present any applicable paperwork to the prospect before the end of the meeting</a:t>
                      </a:r>
                    </a:p>
                    <a:p>
                      <a:pPr marL="2000250" marR="0" lvl="4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9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 example: Privacy statement, Form ADV Part 2, RTQ, etc. </a:t>
                      </a:r>
                    </a:p>
                    <a:p>
                      <a:pPr marL="1085850" marR="0" lvl="2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900" b="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If prospect</a:t>
                      </a:r>
                      <a:r>
                        <a:rPr lang="en-US" sz="900" b="0" i="1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 does not </a:t>
                      </a:r>
                      <a:r>
                        <a:rPr lang="en-US" sz="900" b="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appear a fit for firm:</a:t>
                      </a:r>
                      <a:endParaRPr lang="en-US" sz="900" b="0" kern="1200" baseline="0" dirty="0" smtClean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1543050" marR="0" lvl="3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900" b="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Refer as appropriate to another Advisor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114300" y="989530"/>
            <a:ext cx="65532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Sales Process</a:t>
            </a:r>
          </a:p>
          <a:p>
            <a:endParaRPr lang="en-US" sz="1600" b="1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200" b="1" dirty="0" smtClean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2543001"/>
              </p:ext>
            </p:extLst>
          </p:nvPr>
        </p:nvGraphicFramePr>
        <p:xfrm>
          <a:off x="187813" y="1286068"/>
          <a:ext cx="645381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51270"/>
                <a:gridCol w="2151270"/>
                <a:gridCol w="215127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Introduction</a:t>
                      </a:r>
                      <a:endParaRPr lang="en-US" sz="16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Fact-Finding Meeting</a:t>
                      </a:r>
                      <a:endParaRPr lang="en-US" sz="1600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Proposal</a:t>
                      </a:r>
                      <a:r>
                        <a:rPr lang="en-US" sz="1600" baseline="0" dirty="0" smtClean="0"/>
                        <a:t> Meeting</a:t>
                      </a:r>
                      <a:endParaRPr lang="en-US" sz="16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14487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sosceles Triangle 3"/>
          <p:cNvSpPr/>
          <p:nvPr/>
        </p:nvSpPr>
        <p:spPr>
          <a:xfrm rot="5400000" flipH="1">
            <a:off x="1153392" y="-1153391"/>
            <a:ext cx="997527" cy="3304310"/>
          </a:xfrm>
          <a:prstGeom prst="triangle">
            <a:avLst>
              <a:gd name="adj" fmla="val 10000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Isosceles Triangle 4"/>
          <p:cNvSpPr/>
          <p:nvPr/>
        </p:nvSpPr>
        <p:spPr>
          <a:xfrm rot="5400000" flipV="1">
            <a:off x="5004694" y="7290694"/>
            <a:ext cx="859502" cy="2847109"/>
          </a:xfrm>
          <a:prstGeom prst="triangle">
            <a:avLst>
              <a:gd name="adj" fmla="val 100000"/>
            </a:avLst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692" y="165136"/>
            <a:ext cx="1313771" cy="232437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792128" y="8838073"/>
            <a:ext cx="102303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sei.com/advisors</a:t>
            </a:r>
            <a:endParaRPr lang="en-US" sz="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13692" y="8823790"/>
            <a:ext cx="349486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/>
              <a:t> </a:t>
            </a:r>
          </a:p>
          <a:p>
            <a:r>
              <a:rPr lang="en-US" sz="800" dirty="0"/>
              <a:t>© 2015 SEI. This information is proprietary.  No further distribution is intended.</a:t>
            </a:r>
          </a:p>
        </p:txBody>
      </p:sp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4387224"/>
              </p:ext>
            </p:extLst>
          </p:nvPr>
        </p:nvGraphicFramePr>
        <p:xfrm>
          <a:off x="196440" y="3331317"/>
          <a:ext cx="6453808" cy="309372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704112"/>
                <a:gridCol w="1139595"/>
                <a:gridCol w="4610101"/>
              </a:tblGrid>
              <a:tr h="169481">
                <a:tc gridSpan="3"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Process Checklist</a:t>
                      </a:r>
                      <a:endParaRPr lang="en-US" sz="11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606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69481">
                <a:tc gridSpan="3"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FOLLOW-UP – QUALIFIED</a:t>
                      </a:r>
                      <a:r>
                        <a:rPr lang="en-US" sz="900" b="1" baseline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PROSPECT</a:t>
                      </a:r>
                      <a:endParaRPr lang="en-US" sz="9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52034"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ROLE</a:t>
                      </a:r>
                      <a:endParaRPr lang="en-US" sz="9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TASK</a:t>
                      </a:r>
                      <a:endParaRPr lang="en-US" sz="9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DETAILS/TIPS</a:t>
                      </a:r>
                      <a:endParaRPr lang="en-US" sz="9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508442"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Advisor</a:t>
                      </a:r>
                      <a:endParaRPr lang="en-US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Send Summary Letter to Prospect</a:t>
                      </a:r>
                    </a:p>
                    <a:p>
                      <a:pPr algn="ctr"/>
                      <a:endParaRPr lang="en-US" sz="9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Due: 1 Day After Meeting</a:t>
                      </a:r>
                      <a:endParaRPr lang="en-US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900" b="1" i="1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This could be a mailed hand-written note or an email to the prospect</a:t>
                      </a:r>
                      <a:endParaRPr lang="en-US" sz="900" b="1" i="1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Draft and send a summary letter to the prospect which:</a:t>
                      </a:r>
                      <a:endParaRPr lang="en-US" sz="90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628650" lvl="1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Thanks the prospect for the opportunity to work together</a:t>
                      </a:r>
                    </a:p>
                    <a:p>
                      <a:pPr marL="628650" lvl="1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Outlines what was agreed-upon and identifies next steps</a:t>
                      </a:r>
                    </a:p>
                    <a:p>
                      <a:pPr marL="628650" marR="0" lvl="1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900" u="sng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hlinkClick r:id="rId4"/>
                        </a:rPr>
                        <a:t>"Summary Letter" template</a:t>
                      </a:r>
                      <a:r>
                        <a:rPr lang="en-US" sz="900" u="sng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 i="1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(right-click underlined text to open hyperlink to template)</a:t>
                      </a:r>
                      <a:endParaRPr lang="en-US" sz="900" i="1" u="sng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98166"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Client Service Associate</a:t>
                      </a:r>
                      <a:endParaRPr lang="en-US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Coordinate Next Meeting with Prospect</a:t>
                      </a:r>
                    </a:p>
                    <a:p>
                      <a:pPr algn="ctr"/>
                      <a:endParaRPr lang="en-US" sz="90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i="0" u="none" strike="noStrike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Due: </a:t>
                      </a:r>
                      <a:r>
                        <a:rPr lang="en-US" sz="9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Days After Meeting</a:t>
                      </a:r>
                      <a:endParaRPr lang="en-US" sz="9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900" b="1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Keep record of any paperwork presented to the prospect during the meeting and identify what additional data and documents are still needed</a:t>
                      </a:r>
                    </a:p>
                    <a:p>
                      <a:pPr marL="628650" marR="0" lvl="1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9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 paperwork that does not require signature – Record the date of acknowledgement / notice</a:t>
                      </a:r>
                    </a:p>
                    <a:p>
                      <a:pPr marL="1085850" marR="0" lvl="2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9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 example: Privacy statement, Form ADV Part 2, etc.</a:t>
                      </a:r>
                    </a:p>
                    <a:p>
                      <a:pPr marL="628650" marR="0" lvl="1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9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 sure to follow the firm’s compliance procedures throughout this process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Schedule the</a:t>
                      </a:r>
                      <a:r>
                        <a:rPr lang="en-US" sz="900" b="1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next</a:t>
                      </a:r>
                      <a:r>
                        <a:rPr lang="en-US" sz="9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meeting</a:t>
                      </a:r>
                      <a:r>
                        <a:rPr lang="en-US" sz="900" b="1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with the Advisor,</a:t>
                      </a:r>
                      <a:r>
                        <a:rPr lang="en-US" sz="900" b="1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which is typically a Proposal Meeting or another Fact-Finding meeting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 prep for meeting, request the prospect provide any needed information or gather any </a:t>
                      </a:r>
                      <a:r>
                        <a:rPr lang="en-US" sz="900" b="1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necessary documents (e.g. RTQ)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1878418"/>
              </p:ext>
            </p:extLst>
          </p:nvPr>
        </p:nvGraphicFramePr>
        <p:xfrm>
          <a:off x="196440" y="1733661"/>
          <a:ext cx="6453808" cy="149352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704112"/>
                <a:gridCol w="1139595"/>
                <a:gridCol w="4610101"/>
              </a:tblGrid>
              <a:tr h="0">
                <a:tc gridSpan="3"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Process Checklist</a:t>
                      </a:r>
                      <a:endParaRPr lang="en-US" sz="11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606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0">
                <a:tc gridSpan="3"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FOLLOW-UP</a:t>
                      </a:r>
                      <a:endParaRPr lang="en-US" sz="9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ROLE</a:t>
                      </a:r>
                      <a:endParaRPr lang="en-US" sz="9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TASK</a:t>
                      </a:r>
                      <a:endParaRPr lang="en-US" sz="9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DETAILS/TIPS</a:t>
                      </a:r>
                      <a:endParaRPr lang="en-US" sz="9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199987"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Advisor</a:t>
                      </a:r>
                      <a:endParaRPr lang="en-US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Update Prospect’s CRM Record</a:t>
                      </a:r>
                    </a:p>
                    <a:p>
                      <a:pPr algn="ctr"/>
                      <a:endParaRPr lang="en-US" sz="900" b="0" i="0" u="none" strike="noStrike" kern="1200" baseline="0" dirty="0" smtClean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i="0" u="none" strike="noStrike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Due:</a:t>
                      </a:r>
                      <a:r>
                        <a:rPr lang="en-US" sz="900" b="0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Day of Meeting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1430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900" b="1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Record any relevant</a:t>
                      </a:r>
                      <a:r>
                        <a:rPr lang="en-US" sz="900" b="1" kern="1200" baseline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notes </a:t>
                      </a:r>
                      <a:r>
                        <a:rPr lang="en-US" sz="900" b="1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and input any new profile data in the CRM</a:t>
                      </a:r>
                    </a:p>
                    <a:p>
                      <a:pPr marL="11430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900" b="1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Based</a:t>
                      </a:r>
                      <a:r>
                        <a:rPr lang="en-US" sz="900" b="1" kern="1200" baseline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on the point of contact, d</a:t>
                      </a:r>
                      <a:r>
                        <a:rPr lang="en-US" sz="900" b="1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etermine whether the prospect is:</a:t>
                      </a:r>
                    </a:p>
                    <a:p>
                      <a:pPr marL="571500" lvl="1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900" b="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Qualified – Ready</a:t>
                      </a:r>
                      <a:r>
                        <a:rPr lang="en-US" sz="900" b="0" kern="1200" baseline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 b="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to set-up next meeting</a:t>
                      </a:r>
                    </a:p>
                    <a:p>
                      <a:pPr marL="571500" lvl="1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900" b="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Unqualified – Not a fit for the firm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114300" y="989530"/>
            <a:ext cx="65532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Sales Process</a:t>
            </a:r>
          </a:p>
          <a:p>
            <a:endParaRPr lang="en-US" sz="1600" b="1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200" b="1" dirty="0" smtClean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9949369"/>
              </p:ext>
            </p:extLst>
          </p:nvPr>
        </p:nvGraphicFramePr>
        <p:xfrm>
          <a:off x="187813" y="1286068"/>
          <a:ext cx="645381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51270"/>
                <a:gridCol w="2151270"/>
                <a:gridCol w="215127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Introduction</a:t>
                      </a:r>
                      <a:endParaRPr lang="en-US" sz="16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Fact-Finding Meeting</a:t>
                      </a:r>
                      <a:endParaRPr lang="en-US" sz="1600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Proposal</a:t>
                      </a:r>
                      <a:r>
                        <a:rPr lang="en-US" sz="1600" baseline="0" dirty="0" smtClean="0"/>
                        <a:t> Meeting</a:t>
                      </a:r>
                      <a:endParaRPr lang="en-US" sz="16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90458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sosceles Triangle 3"/>
          <p:cNvSpPr/>
          <p:nvPr/>
        </p:nvSpPr>
        <p:spPr>
          <a:xfrm rot="5400000" flipH="1">
            <a:off x="1153392" y="-1153391"/>
            <a:ext cx="997527" cy="3304310"/>
          </a:xfrm>
          <a:prstGeom prst="triangle">
            <a:avLst>
              <a:gd name="adj" fmla="val 10000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Isosceles Triangle 4"/>
          <p:cNvSpPr/>
          <p:nvPr/>
        </p:nvSpPr>
        <p:spPr>
          <a:xfrm rot="5400000" flipV="1">
            <a:off x="5004694" y="7290694"/>
            <a:ext cx="859502" cy="2847109"/>
          </a:xfrm>
          <a:prstGeom prst="triangle">
            <a:avLst>
              <a:gd name="adj" fmla="val 100000"/>
            </a:avLst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692" y="165136"/>
            <a:ext cx="1313771" cy="232437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792128" y="8838073"/>
            <a:ext cx="102303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sei.com/advisors</a:t>
            </a:r>
            <a:endParaRPr lang="en-US" sz="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13692" y="8823790"/>
            <a:ext cx="349486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/>
              <a:t> </a:t>
            </a:r>
          </a:p>
          <a:p>
            <a:r>
              <a:rPr lang="en-US" sz="800" dirty="0"/>
              <a:t>© 2015 SEI. This information is proprietary.  No further distribution is intended.</a:t>
            </a:r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9622720"/>
              </p:ext>
            </p:extLst>
          </p:nvPr>
        </p:nvGraphicFramePr>
        <p:xfrm>
          <a:off x="205965" y="1753011"/>
          <a:ext cx="6409380" cy="2970594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699266"/>
                <a:gridCol w="1131750"/>
                <a:gridCol w="4578364"/>
              </a:tblGrid>
              <a:tr h="253568">
                <a:tc gridSpan="3"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Process Checklist</a:t>
                      </a:r>
                      <a:endParaRPr lang="en-US" sz="11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606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42634">
                <a:tc gridSpan="3"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FOLLOW-UP – UNQUALIFIED PROSPECT</a:t>
                      </a:r>
                      <a:endParaRPr lang="en-US" sz="9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23737"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ROLE</a:t>
                      </a:r>
                      <a:endParaRPr lang="en-US" sz="9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TASK</a:t>
                      </a:r>
                      <a:endParaRPr lang="en-US" sz="9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DETAILS/TIPS</a:t>
                      </a:r>
                      <a:endParaRPr lang="en-US" sz="9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417642"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Advisor</a:t>
                      </a:r>
                      <a:endParaRPr lang="en-US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Send Thank You Letter</a:t>
                      </a:r>
                      <a:r>
                        <a:rPr lang="en-US" sz="9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to Prospect</a:t>
                      </a:r>
                    </a:p>
                    <a:p>
                      <a:pPr algn="ctr"/>
                      <a:endParaRPr lang="en-US" sz="900" baseline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en-US" sz="900" baseline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Due: 1 Day After Meeting</a:t>
                      </a:r>
                      <a:endParaRPr lang="en-US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900" b="1" i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Best</a:t>
                      </a:r>
                      <a:r>
                        <a:rPr lang="en-US" sz="900" b="1" i="1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practice would be to make this a hand-written note which is mailed to the prospect to demonstrate the firm’s professionalism</a:t>
                      </a:r>
                      <a:endParaRPr lang="en-US" sz="900" b="1" i="1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Draft and send a thank you letter to the prospect which:</a:t>
                      </a:r>
                    </a:p>
                    <a:p>
                      <a:pPr marL="628650" lvl="1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Thank</a:t>
                      </a:r>
                      <a:r>
                        <a:rPr lang="en-US" sz="900" b="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 the prospect for the opportunity to work together</a:t>
                      </a:r>
                    </a:p>
                    <a:p>
                      <a:pPr marL="628650" lvl="1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="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Refers the prospect to another Advisor, as appropriate</a:t>
                      </a:r>
                      <a:endParaRPr lang="en-US" sz="900" b="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628650" marR="0" lvl="1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900" u="sng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hlinkClick r:id="rId3"/>
                        </a:rPr>
                        <a:t>"Prospect Thank You</a:t>
                      </a:r>
                      <a:r>
                        <a:rPr lang="en-US" sz="900" u="sng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hlinkClick r:id="rId3"/>
                        </a:rPr>
                        <a:t> No-Fit</a:t>
                      </a:r>
                      <a:r>
                        <a:rPr lang="en-US" sz="900" u="sng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hlinkClick r:id="rId3"/>
                        </a:rPr>
                        <a:t> Letter" template</a:t>
                      </a:r>
                      <a:r>
                        <a:rPr lang="en-US" sz="900" u="sng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 i="1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(right-click underlined text to open hyperlink to template)</a:t>
                      </a:r>
                      <a:endParaRPr lang="en-US" sz="9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55010"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Advisor</a:t>
                      </a:r>
                      <a:endParaRPr lang="en-US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Send Thank you Letter to Referral Source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(if applicable) </a:t>
                      </a:r>
                    </a:p>
                    <a:p>
                      <a:pPr algn="ctr"/>
                      <a:endParaRPr lang="en-US" sz="900" baseline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i="0" u="none" strike="noStrike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Due:</a:t>
                      </a:r>
                      <a:r>
                        <a:rPr lang="en-US" sz="900" b="0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Days After Meeting</a:t>
                      </a:r>
                      <a:endParaRPr lang="en-US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900" b="1" i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Best</a:t>
                      </a:r>
                      <a:r>
                        <a:rPr lang="en-US" sz="900" b="1" i="1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practice would be to make this a hand-written note which is mailed to the referral source to demonstrate the firm’s formal gratitude</a:t>
                      </a:r>
                      <a:endParaRPr lang="en-US" sz="900" b="1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Draft and send a thank you letter to the</a:t>
                      </a:r>
                      <a:r>
                        <a:rPr lang="en-US" sz="900" b="1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referral source which:</a:t>
                      </a:r>
                    </a:p>
                    <a:p>
                      <a:pPr marL="628650" lvl="1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Thanks the</a:t>
                      </a:r>
                      <a:r>
                        <a:rPr lang="en-US" sz="900" b="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referral source of the lead opportunity</a:t>
                      </a:r>
                    </a:p>
                    <a:p>
                      <a:pPr marL="628650" lvl="1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="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Explains the reason the prospect was not a fit for the firm</a:t>
                      </a:r>
                    </a:p>
                    <a:p>
                      <a:pPr marL="628650" lvl="1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="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Identifies that the prospect was referred, as applicable</a:t>
                      </a:r>
                      <a:endParaRPr lang="en-US" sz="900" b="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628650" marR="0" lvl="1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900" u="sng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hlinkClick r:id="rId4"/>
                        </a:rPr>
                        <a:t>"Referral Thank You No-Fit Letter" template</a:t>
                      </a:r>
                      <a:r>
                        <a:rPr lang="en-US" sz="900" u="sng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 i="1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(right-click underlined text to open hyperlink to template)</a:t>
                      </a:r>
                      <a:endParaRPr lang="en-US" sz="900" i="1" u="sng" kern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114300" y="989530"/>
            <a:ext cx="65532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Sales Process</a:t>
            </a:r>
          </a:p>
          <a:p>
            <a:endParaRPr lang="en-US" sz="1600" b="1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200" b="1" dirty="0" smtClean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9949369"/>
              </p:ext>
            </p:extLst>
          </p:nvPr>
        </p:nvGraphicFramePr>
        <p:xfrm>
          <a:off x="187813" y="1286068"/>
          <a:ext cx="645381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51270"/>
                <a:gridCol w="2151270"/>
                <a:gridCol w="215127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Introduction</a:t>
                      </a:r>
                      <a:endParaRPr lang="en-US" sz="16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Fact-Finding Meeting</a:t>
                      </a:r>
                      <a:endParaRPr lang="en-US" sz="1600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Proposal</a:t>
                      </a:r>
                      <a:r>
                        <a:rPr lang="en-US" sz="1600" baseline="0" dirty="0" smtClean="0"/>
                        <a:t> Meeting</a:t>
                      </a:r>
                      <a:endParaRPr lang="en-US" sz="16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64505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1">
      <a:dk1>
        <a:srgbClr val="000000"/>
      </a:dk1>
      <a:lt1>
        <a:srgbClr val="FFFFFF"/>
      </a:lt1>
      <a:dk2>
        <a:srgbClr val="FFFFFF"/>
      </a:dk2>
      <a:lt2>
        <a:srgbClr val="FFFFFF"/>
      </a:lt2>
      <a:accent1>
        <a:srgbClr val="173B6B"/>
      </a:accent1>
      <a:accent2>
        <a:srgbClr val="F0500A"/>
      </a:accent2>
      <a:accent3>
        <a:srgbClr val="13BFB1"/>
      </a:accent3>
      <a:accent4>
        <a:srgbClr val="91140F"/>
      </a:accent4>
      <a:accent5>
        <a:srgbClr val="037EA6"/>
      </a:accent5>
      <a:accent6>
        <a:srgbClr val="00692D"/>
      </a:accent6>
      <a:hlink>
        <a:srgbClr val="000000"/>
      </a:hlink>
      <a:folHlink>
        <a:srgbClr val="0000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1464</TotalTime>
  <Words>1151</Words>
  <Application>Microsoft Office PowerPoint</Application>
  <PresentationFormat>On-screen Show (4:3)</PresentationFormat>
  <Paragraphs>166</Paragraphs>
  <Slides>4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SEI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SEIUser</dc:creator>
  <cp:lastModifiedBy>McGonigal, Colin</cp:lastModifiedBy>
  <cp:revision>70</cp:revision>
  <cp:lastPrinted>2015-02-24T21:16:01Z</cp:lastPrinted>
  <dcterms:created xsi:type="dcterms:W3CDTF">2015-02-24T20:42:17Z</dcterms:created>
  <dcterms:modified xsi:type="dcterms:W3CDTF">2019-01-07T21:30:32Z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Offisync_ProviderInitializationData">
    <vt:lpwstr>https://sei.jiveon.com</vt:lpwstr>
  </property>
  <property fmtid="{D5CDD505-2E9C-101B-9397-08002B2CF9AE}" pid="3" name="Offisync_UpdateToken">
    <vt:lpwstr>3</vt:lpwstr>
  </property>
  <property fmtid="{D5CDD505-2E9C-101B-9397-08002B2CF9AE}" pid="4" name="Offisync_UniqueId">
    <vt:lpwstr>1646</vt:lpwstr>
  </property>
  <property fmtid="{D5CDD505-2E9C-101B-9397-08002B2CF9AE}" pid="5" name="Jive_VersionGuid">
    <vt:lpwstr>55adbab7-7ada-48e4-9d87-864a60b9ecce</vt:lpwstr>
  </property>
  <property fmtid="{D5CDD505-2E9C-101B-9397-08002B2CF9AE}" pid="6" name="Offisync_ServerID">
    <vt:lpwstr>2bde6a04-5b4d-4157-b3f0-c0ef8aef0196</vt:lpwstr>
  </property>
  <property fmtid="{D5CDD505-2E9C-101B-9397-08002B2CF9AE}" pid="7" name="Jive_LatestUserAccountName">
    <vt:lpwstr>jshon73032</vt:lpwstr>
  </property>
</Properties>
</file>