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110" d="100"/>
          <a:sy n="110" d="100"/>
        </p:scale>
        <p:origin x="-1531" y="1075"/>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80745"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seic.com/advisors</a:t>
            </a:r>
            <a:endParaRPr lang="en-US" sz="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114300" y="1002555"/>
            <a:ext cx="6553200"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Strategic Planning – Periodic Business Review</a:t>
            </a:r>
          </a:p>
        </p:txBody>
      </p:sp>
      <p:graphicFrame>
        <p:nvGraphicFramePr>
          <p:cNvPr id="11" name="Table 10"/>
          <p:cNvGraphicFramePr>
            <a:graphicFrameLocks noGrp="1"/>
          </p:cNvGraphicFramePr>
          <p:nvPr>
            <p:extLst>
              <p:ext uri="{D42A27DB-BD31-4B8C-83A1-F6EECF244321}">
                <p14:modId xmlns:p14="http://schemas.microsoft.com/office/powerpoint/2010/main" val="633914617"/>
              </p:ext>
            </p:extLst>
          </p:nvPr>
        </p:nvGraphicFramePr>
        <p:xfrm>
          <a:off x="180754" y="1370706"/>
          <a:ext cx="6486747" cy="370840"/>
        </p:xfrm>
        <a:graphic>
          <a:graphicData uri="http://schemas.openxmlformats.org/drawingml/2006/table">
            <a:tbl>
              <a:tblPr firstRow="1" bandRow="1">
                <a:tableStyleId>{5C22544A-7EE6-4342-B048-85BDC9FD1C3A}</a:tableStyleId>
              </a:tblPr>
              <a:tblGrid>
                <a:gridCol w="3261554"/>
                <a:gridCol w="3225193"/>
              </a:tblGrid>
              <a:tr h="370840">
                <a:tc>
                  <a:txBody>
                    <a:bodyPr/>
                    <a:lstStyle/>
                    <a:p>
                      <a:pPr algn="ctr"/>
                      <a:r>
                        <a:rPr lang="en-US" sz="1600" dirty="0" smtClean="0"/>
                        <a:t>Business Planning</a:t>
                      </a:r>
                      <a:r>
                        <a:rPr lang="en-US" sz="1600" baseline="0" dirty="0" smtClean="0"/>
                        <a:t> Meeting</a:t>
                      </a:r>
                      <a:r>
                        <a:rPr lang="en-US" sz="1600" dirty="0" smtClean="0"/>
                        <a:t> </a:t>
                      </a:r>
                      <a:endParaRPr lang="en-US" sz="1600" dirty="0"/>
                    </a:p>
                  </a:txBody>
                  <a:tcPr>
                    <a:solidFill>
                      <a:schemeClr val="bg1">
                        <a:lumMod val="85000"/>
                      </a:schemeClr>
                    </a:solidFill>
                  </a:tcPr>
                </a:tc>
                <a:tc>
                  <a:txBody>
                    <a:bodyPr/>
                    <a:lstStyle/>
                    <a:p>
                      <a:pPr algn="ctr"/>
                      <a:r>
                        <a:rPr lang="en-US" sz="1600" dirty="0" smtClean="0"/>
                        <a:t>Periodic Business</a:t>
                      </a:r>
                      <a:r>
                        <a:rPr lang="en-US" sz="1600" baseline="0" dirty="0" smtClean="0"/>
                        <a:t> Review</a:t>
                      </a:r>
                      <a:endParaRPr lang="en-US" sz="1600" dirty="0"/>
                    </a:p>
                  </a:txBody>
                  <a:tcPr>
                    <a:solidFill>
                      <a:srgbClr val="002060"/>
                    </a:solidFill>
                  </a:tcPr>
                </a:tc>
              </a:tr>
            </a:tbl>
          </a:graphicData>
        </a:graphic>
      </p:graphicFrame>
      <p:sp>
        <p:nvSpPr>
          <p:cNvPr id="13" name="TextBox 12"/>
          <p:cNvSpPr txBox="1"/>
          <p:nvPr/>
        </p:nvSpPr>
        <p:spPr>
          <a:xfrm>
            <a:off x="206482" y="1761026"/>
            <a:ext cx="6461018" cy="861774"/>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conduct a review of the firm’s progress towards achieving the firm’s strategic business goals. It is in this review that the firm typically generates reports to track progress and assess whether changes need to be made within the firm or to the overall business plan. Best practice is to conduct a Business </a:t>
            </a:r>
            <a:r>
              <a:rPr lang="en-US" sz="1000" dirty="0">
                <a:latin typeface="Arial" panose="020B0604020202020204" pitchFamily="34" charset="0"/>
                <a:cs typeface="Arial" panose="020B0604020202020204" pitchFamily="34" charset="0"/>
              </a:rPr>
              <a:t>R</a:t>
            </a:r>
            <a:r>
              <a:rPr lang="en-US" sz="1000" dirty="0" smtClean="0">
                <a:latin typeface="Arial" panose="020B0604020202020204" pitchFamily="34" charset="0"/>
                <a:cs typeface="Arial" panose="020B0604020202020204" pitchFamily="34" charset="0"/>
              </a:rPr>
              <a:t>eview on a quarterly basis</a:t>
            </a:r>
            <a:r>
              <a:rPr lang="en-US" sz="1000" dirty="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in coordination with the firm’s annual Business Planning Meeting, where the business plan is first defined and implemented.</a:t>
            </a:r>
          </a:p>
        </p:txBody>
      </p:sp>
      <p:graphicFrame>
        <p:nvGraphicFramePr>
          <p:cNvPr id="12" name="Table 11"/>
          <p:cNvGraphicFramePr>
            <a:graphicFrameLocks noGrp="1"/>
          </p:cNvGraphicFramePr>
          <p:nvPr>
            <p:extLst>
              <p:ext uri="{D42A27DB-BD31-4B8C-83A1-F6EECF244321}">
                <p14:modId xmlns:p14="http://schemas.microsoft.com/office/powerpoint/2010/main" val="2332545488"/>
              </p:ext>
            </p:extLst>
          </p:nvPr>
        </p:nvGraphicFramePr>
        <p:xfrm>
          <a:off x="213693" y="2666234"/>
          <a:ext cx="6453808" cy="5334000"/>
        </p:xfrm>
        <a:graphic>
          <a:graphicData uri="http://schemas.openxmlformats.org/drawingml/2006/table">
            <a:tbl>
              <a:tblPr bandRow="1">
                <a:tableStyleId>{5C22544A-7EE6-4342-B048-85BDC9FD1C3A}</a:tableStyleId>
              </a:tblPr>
              <a:tblGrid>
                <a:gridCol w="704112"/>
                <a:gridCol w="1139595"/>
                <a:gridCol w="4610101"/>
              </a:tblGrid>
              <a:tr h="160981">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42042">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42042">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568168">
                <a:tc>
                  <a:txBody>
                    <a:bodyPr/>
                    <a:lstStyle/>
                    <a:p>
                      <a:pPr algn="ctr"/>
                      <a:r>
                        <a:rPr lang="en-US" sz="900" dirty="0" smtClean="0">
                          <a:latin typeface="Arial" panose="020B0604020202020204" pitchFamily="34" charset="0"/>
                          <a:cs typeface="Arial" panose="020B0604020202020204" pitchFamily="34" charset="0"/>
                        </a:rPr>
                        <a:t>Client</a:t>
                      </a:r>
                      <a:r>
                        <a:rPr lang="en-US" sz="900" baseline="0" dirty="0" smtClean="0">
                          <a:latin typeface="Arial" panose="020B0604020202020204" pitchFamily="34" charset="0"/>
                          <a:cs typeface="Arial" panose="020B0604020202020204" pitchFamily="34" charset="0"/>
                        </a:rPr>
                        <a:t> Service Associate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Confirm Business Reports Needed</a:t>
                      </a:r>
                      <a:r>
                        <a:rPr lang="en-US" sz="900" baseline="0" dirty="0" smtClean="0">
                          <a:latin typeface="Arial" panose="020B0604020202020204" pitchFamily="34" charset="0"/>
                          <a:cs typeface="Arial" panose="020B0604020202020204" pitchFamily="34" charset="0"/>
                        </a:rPr>
                        <a:t> by Advisor</a:t>
                      </a:r>
                    </a:p>
                    <a:p>
                      <a:pPr algn="ctr"/>
                      <a:endParaRPr lang="en-US" sz="900" baseline="0" dirty="0" smtClean="0">
                        <a:latin typeface="Arial" panose="020B0604020202020204" pitchFamily="34" charset="0"/>
                        <a:cs typeface="Arial" panose="020B0604020202020204" pitchFamily="34" charset="0"/>
                      </a:endParaRPr>
                    </a:p>
                    <a:p>
                      <a:pPr algn="ct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3 Weeks Before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Work</a:t>
                      </a:r>
                      <a:r>
                        <a:rPr lang="en-US" sz="900" b="1" baseline="0" dirty="0" smtClean="0">
                          <a:effectLst/>
                          <a:latin typeface="Arial" panose="020B0604020202020204" pitchFamily="34" charset="0"/>
                          <a:cs typeface="Arial" panose="020B0604020202020204" pitchFamily="34" charset="0"/>
                        </a:rPr>
                        <a:t> with the Advisor to identify the types of reports needed for the review</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Analysis varies firm-to-firm but t</a:t>
                      </a:r>
                      <a:r>
                        <a:rPr lang="en-US" sz="900" b="0" dirty="0" smtClean="0">
                          <a:effectLst/>
                          <a:latin typeface="Arial" panose="020B0604020202020204" pitchFamily="34" charset="0"/>
                          <a:cs typeface="Arial" panose="020B0604020202020204" pitchFamily="34" charset="0"/>
                        </a:rPr>
                        <a:t>ypically, the following </a:t>
                      </a:r>
                      <a:r>
                        <a:rPr lang="en-US" sz="900" dirty="0" smtClean="0">
                          <a:effectLst/>
                          <a:latin typeface="Arial" panose="020B0604020202020204" pitchFamily="34" charset="0"/>
                          <a:cs typeface="Arial" panose="020B0604020202020204" pitchFamily="34" charset="0"/>
                        </a:rPr>
                        <a:t>reports are needed:</a:t>
                      </a:r>
                      <a:r>
                        <a:rPr lang="en-US" sz="900" baseline="0" dirty="0" smtClean="0">
                          <a:effectLst/>
                          <a:latin typeface="Arial" panose="020B0604020202020204" pitchFamily="34" charset="0"/>
                          <a:cs typeface="Arial" panose="020B0604020202020204" pitchFamily="34" charset="0"/>
                        </a:rPr>
                        <a:t> </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Profit and loss statement</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Commissions and fees report</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Accounts payable statement</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Sales pipeline and activity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124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a:t>
                      </a:r>
                      <a:r>
                        <a:rPr lang="en-US" sz="900" baseline="0" dirty="0" smtClean="0">
                          <a:latin typeface="Arial" panose="020B0604020202020204" pitchFamily="34" charset="0"/>
                          <a:cs typeface="Arial" panose="020B0604020202020204" pitchFamily="34" charset="0"/>
                        </a:rPr>
                        <a:t> Service Associate</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Schedule</a:t>
                      </a:r>
                      <a:r>
                        <a:rPr lang="en-US" sz="900" baseline="0" dirty="0" smtClean="0">
                          <a:latin typeface="Arial" panose="020B0604020202020204" pitchFamily="34" charset="0"/>
                          <a:cs typeface="Arial" panose="020B0604020202020204" pitchFamily="34" charset="0"/>
                        </a:rPr>
                        <a:t> Business Review</a:t>
                      </a:r>
                    </a:p>
                    <a:p>
                      <a:pPr algn="ctr"/>
                      <a:endParaRPr lang="en-US" sz="900" baseline="0" dirty="0" smtClean="0">
                        <a:latin typeface="Arial" panose="020B0604020202020204" pitchFamily="34" charset="0"/>
                        <a:cs typeface="Arial" panose="020B0604020202020204" pitchFamily="34" charset="0"/>
                      </a:endParaRPr>
                    </a:p>
                    <a:p>
                      <a:pPr algn="ct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3 Weeks Before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1" dirty="0" smtClean="0">
                          <a:effectLst/>
                          <a:latin typeface="Arial" panose="020B0604020202020204" pitchFamily="34" charset="0"/>
                          <a:cs typeface="Arial" panose="020B0604020202020204" pitchFamily="34" charset="0"/>
                        </a:rPr>
                        <a:t>When</a:t>
                      </a:r>
                      <a:r>
                        <a:rPr lang="en-US" sz="900" b="1" i="1" baseline="0" dirty="0" smtClean="0">
                          <a:effectLst/>
                          <a:latin typeface="Arial" panose="020B0604020202020204" pitchFamily="34" charset="0"/>
                          <a:cs typeface="Arial" panose="020B0604020202020204" pitchFamily="34" charset="0"/>
                        </a:rPr>
                        <a:t> scheduling be sure to take</a:t>
                      </a:r>
                      <a:r>
                        <a:rPr lang="en-US" sz="900" b="1" i="1" dirty="0" smtClean="0">
                          <a:effectLst/>
                          <a:latin typeface="Arial" panose="020B0604020202020204" pitchFamily="34" charset="0"/>
                          <a:cs typeface="Arial" panose="020B0604020202020204" pitchFamily="34" charset="0"/>
                        </a:rPr>
                        <a:t> into consideration the amount of time that is required to generate the reports needed for this review</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Book the room, resources, and attendees for the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38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a:t>
                      </a:r>
                      <a:r>
                        <a:rPr lang="en-US" sz="900" baseline="0" dirty="0" smtClean="0">
                          <a:latin typeface="Arial" panose="020B0604020202020204" pitchFamily="34" charset="0"/>
                          <a:cs typeface="Arial" panose="020B0604020202020204" pitchFamily="34" charset="0"/>
                        </a:rPr>
                        <a:t> Service Associate</a:t>
                      </a:r>
                      <a:endParaRPr lang="en-US" sz="900" dirty="0" smtClean="0">
                        <a:latin typeface="Arial" panose="020B0604020202020204" pitchFamily="34" charset="0"/>
                        <a:cs typeface="Arial" panose="020B0604020202020204" pitchFamily="34" charset="0"/>
                      </a:endParaRP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Create Business Reports &amp; Cover Letter</a:t>
                      </a:r>
                    </a:p>
                    <a:p>
                      <a:pPr algn="ctr"/>
                      <a:endParaRPr lang="en-US" sz="900" dirty="0" smtClean="0">
                        <a:latin typeface="Arial" panose="020B0604020202020204" pitchFamily="34" charset="0"/>
                        <a:cs typeface="Arial" panose="020B0604020202020204" pitchFamily="34" charset="0"/>
                      </a:endParaRPr>
                    </a:p>
                    <a:p>
                      <a:pPr algn="ct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2 Weeks Before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i="1" dirty="0" smtClean="0">
                          <a:effectLst/>
                          <a:latin typeface="Arial" panose="020B0604020202020204" pitchFamily="34" charset="0"/>
                          <a:cs typeface="Arial" panose="020B0604020202020204" pitchFamily="34" charset="0"/>
                        </a:rPr>
                        <a:t>Typically firms develop automated report templates that can be used  to</a:t>
                      </a:r>
                      <a:r>
                        <a:rPr lang="en-US" sz="900" b="1" i="1" baseline="0" dirty="0" smtClean="0">
                          <a:effectLst/>
                          <a:latin typeface="Arial" panose="020B0604020202020204" pitchFamily="34" charset="0"/>
                          <a:cs typeface="Arial" panose="020B0604020202020204" pitchFamily="34" charset="0"/>
                        </a:rPr>
                        <a:t> streamline the reporting process  for every Business Review </a:t>
                      </a:r>
                      <a:endParaRPr lang="en-US" sz="900" b="1" i="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Utilize the firm's systems to generate the reports identified by the Advisor</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Ensure all data </a:t>
                      </a:r>
                      <a:r>
                        <a:rPr lang="en-US" sz="900" b="0" baseline="0" dirty="0" smtClean="0">
                          <a:effectLst/>
                          <a:latin typeface="Arial" panose="020B0604020202020204" pitchFamily="34" charset="0"/>
                          <a:cs typeface="Arial" panose="020B0604020202020204" pitchFamily="34" charset="0"/>
                        </a:rPr>
                        <a:t>being used in the reports is up-to-date and accurate</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a:t>
                      </a:r>
                      <a:r>
                        <a:rPr lang="en-US" sz="900" b="1" baseline="0" dirty="0" smtClean="0">
                          <a:effectLst/>
                          <a:latin typeface="Arial" panose="020B0604020202020204" pitchFamily="34" charset="0"/>
                          <a:cs typeface="Arial" panose="020B0604020202020204" pitchFamily="34" charset="0"/>
                        </a:rPr>
                        <a:t> r</a:t>
                      </a:r>
                      <a:r>
                        <a:rPr lang="en-US" sz="900" b="1" dirty="0" smtClean="0">
                          <a:effectLst/>
                          <a:latin typeface="Arial" panose="020B0604020202020204" pitchFamily="34" charset="0"/>
                          <a:cs typeface="Arial" panose="020B0604020202020204" pitchFamily="34" charset="0"/>
                        </a:rPr>
                        <a:t>eports for any errors or issues</a:t>
                      </a:r>
                      <a:r>
                        <a:rPr lang="en-US" sz="900" b="1" baseline="0" dirty="0" smtClean="0">
                          <a:effectLst/>
                          <a:latin typeface="Arial" panose="020B0604020202020204" pitchFamily="34" charset="0"/>
                          <a:cs typeface="Arial" panose="020B0604020202020204" pitchFamily="34" charset="0"/>
                        </a:rPr>
                        <a:t> either due technology or oversight</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Draft a</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cover letter for the reports explaining what’s enclosed and key findings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Schedule time to review the reports with the Advisor before presenting it to the entire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team</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 provides an opportunity to review</a:t>
                      </a:r>
                      <a:r>
                        <a:rPr lang="en-US" sz="900" b="0" baseline="0" dirty="0" smtClean="0">
                          <a:effectLst/>
                          <a:latin typeface="Arial" panose="020B0604020202020204" pitchFamily="34" charset="0"/>
                          <a:cs typeface="Arial" panose="020B0604020202020204" pitchFamily="34" charset="0"/>
                        </a:rPr>
                        <a:t> the reports to determine whether further analysis needs to be performed to explain any findings to the team</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38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a:t>
                      </a:r>
                      <a:r>
                        <a:rPr lang="en-US" sz="900" baseline="0" dirty="0" smtClean="0">
                          <a:latin typeface="Arial" panose="020B0604020202020204" pitchFamily="34" charset="0"/>
                          <a:cs typeface="Arial" panose="020B0604020202020204" pitchFamily="34" charset="0"/>
                        </a:rPr>
                        <a:t> Service Associate</a:t>
                      </a:r>
                      <a:endParaRPr lang="en-US" sz="900" dirty="0" smtClean="0">
                        <a:latin typeface="Arial" panose="020B0604020202020204" pitchFamily="34" charset="0"/>
                        <a:cs typeface="Arial" panose="020B0604020202020204" pitchFamily="34" charset="0"/>
                      </a:endParaRP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Review Business Reports</a:t>
                      </a:r>
                      <a:r>
                        <a:rPr lang="en-US" sz="900" baseline="0" dirty="0" smtClean="0">
                          <a:latin typeface="Arial" panose="020B0604020202020204" pitchFamily="34" charset="0"/>
                          <a:cs typeface="Arial" panose="020B0604020202020204" pitchFamily="34" charset="0"/>
                        </a:rPr>
                        <a:t> with Advisor</a:t>
                      </a:r>
                    </a:p>
                    <a:p>
                      <a:pPr algn="ctr"/>
                      <a:endParaRPr lang="en-US" sz="900" baseline="0" dirty="0" smtClean="0">
                        <a:latin typeface="Arial" panose="020B0604020202020204" pitchFamily="34" charset="0"/>
                        <a:cs typeface="Arial" panose="020B0604020202020204" pitchFamily="34" charset="0"/>
                      </a:endParaRPr>
                    </a:p>
                    <a:p>
                      <a:pPr algn="ct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Before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Present the cover letter and</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reports to the Advisor</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 sure</a:t>
                      </a:r>
                      <a:r>
                        <a:rPr lang="en-US" sz="900" b="0" baseline="0" dirty="0" smtClean="0">
                          <a:effectLst/>
                          <a:latin typeface="Arial" panose="020B0604020202020204" pitchFamily="34" charset="0"/>
                          <a:cs typeface="Arial" panose="020B0604020202020204" pitchFamily="34" charset="0"/>
                        </a:rPr>
                        <a:t> to explain any assumptions that we’re taken into consideration when conducting the analysis to ensure they were appropriate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any trends in reports and</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answer questions</a:t>
                      </a:r>
                      <a:r>
                        <a:rPr lang="en-US" sz="900" b="1" baseline="0" dirty="0" smtClean="0">
                          <a:effectLst/>
                          <a:latin typeface="Arial" panose="020B0604020202020204" pitchFamily="34" charset="0"/>
                          <a:cs typeface="Arial" panose="020B0604020202020204" pitchFamily="34" charset="0"/>
                        </a:rPr>
                        <a:t> the Advisor might have</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If there are any outlier data points that</a:t>
                      </a:r>
                      <a:r>
                        <a:rPr lang="en-US" sz="900" b="0" baseline="0" dirty="0" smtClean="0">
                          <a:effectLst/>
                          <a:latin typeface="Arial" panose="020B0604020202020204" pitchFamily="34" charset="0"/>
                          <a:cs typeface="Arial" panose="020B0604020202020204" pitchFamily="34" charset="0"/>
                        </a:rPr>
                        <a:t> don’t follow the usual trends</a:t>
                      </a:r>
                      <a:r>
                        <a:rPr lang="en-US" sz="900" b="0" dirty="0" smtClean="0">
                          <a:effectLst/>
                          <a:latin typeface="Arial" panose="020B0604020202020204" pitchFamily="34" charset="0"/>
                          <a:cs typeface="Arial" panose="020B0604020202020204" pitchFamily="34" charset="0"/>
                        </a:rPr>
                        <a:t>, be</a:t>
                      </a:r>
                      <a:r>
                        <a:rPr lang="en-US" sz="900" b="0" baseline="0" dirty="0" smtClean="0">
                          <a:effectLst/>
                          <a:latin typeface="Arial" panose="020B0604020202020204" pitchFamily="34" charset="0"/>
                          <a:cs typeface="Arial" panose="020B0604020202020204" pitchFamily="34" charset="0"/>
                        </a:rPr>
                        <a:t> sure to point that out for further explanation or discussion</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feedback and identify any changes that need to be made to the reports</a:t>
                      </a:r>
                      <a:endParaRPr lang="en-US" sz="900" b="0" dirty="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Implement</a:t>
                      </a:r>
                      <a:r>
                        <a:rPr lang="en-US" sz="900" b="1" baseline="0" dirty="0" smtClean="0">
                          <a:effectLst/>
                          <a:latin typeface="Arial" panose="020B0604020202020204" pitchFamily="34" charset="0"/>
                          <a:cs typeface="Arial" panose="020B0604020202020204" pitchFamily="34" charset="0"/>
                        </a:rPr>
                        <a:t> any changes and provide the updated reports to the Advisor in preparation for the review with the other team members</a:t>
                      </a:r>
                      <a:endParaRPr lang="en-US" sz="90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TextBox 13"/>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80745"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731939983"/>
              </p:ext>
            </p:extLst>
          </p:nvPr>
        </p:nvGraphicFramePr>
        <p:xfrm>
          <a:off x="213693" y="1817481"/>
          <a:ext cx="6453808" cy="217932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566219">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Conduct Business Review</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Present the reports and review the team’s progress to goals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firm deficiencies a</a:t>
                      </a:r>
                      <a:r>
                        <a:rPr lang="en-US" sz="900" b="1" baseline="0" dirty="0" smtClean="0">
                          <a:effectLst/>
                          <a:latin typeface="Arial" panose="020B0604020202020204" pitchFamily="34" charset="0"/>
                          <a:cs typeface="Arial" panose="020B0604020202020204" pitchFamily="34" charset="0"/>
                        </a:rPr>
                        <a:t>nd</a:t>
                      </a:r>
                      <a:r>
                        <a:rPr lang="en-US" sz="900" b="1" dirty="0" smtClean="0">
                          <a:effectLst/>
                          <a:latin typeface="Arial" panose="020B0604020202020204" pitchFamily="34" charset="0"/>
                          <a:cs typeface="Arial" panose="020B0604020202020204" pitchFamily="34" charset="0"/>
                        </a:rPr>
                        <a:t> opportunities based on the</a:t>
                      </a:r>
                      <a:r>
                        <a:rPr lang="en-US" sz="900" b="1" baseline="0" dirty="0" smtClean="0">
                          <a:effectLst/>
                          <a:latin typeface="Arial" panose="020B0604020202020204" pitchFamily="34" charset="0"/>
                          <a:cs typeface="Arial" panose="020B0604020202020204" pitchFamily="34" charset="0"/>
                        </a:rPr>
                        <a:t> report findings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Be sure to celebrate any positive trending data to increase firm morale toward collectively reaching the firm’s strategic business goals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feedback  from all team members and answer any questions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if overall business plan should change based on this</a:t>
                      </a:r>
                      <a:r>
                        <a:rPr lang="en-US" sz="900" b="1" baseline="0" dirty="0" smtClean="0">
                          <a:effectLst/>
                          <a:latin typeface="Arial" panose="020B0604020202020204" pitchFamily="34" charset="0"/>
                          <a:cs typeface="Arial" panose="020B0604020202020204" pitchFamily="34" charset="0"/>
                        </a:rPr>
                        <a:t> review</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changes do need to be made, be specific about:</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What those changes are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How they’ll be implemented</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Who is responsible for seeing those through</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28443018"/>
              </p:ext>
            </p:extLst>
          </p:nvPr>
        </p:nvGraphicFramePr>
        <p:xfrm>
          <a:off x="213692" y="4111759"/>
          <a:ext cx="6453808" cy="245364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Oversee Tasks to Monitor Business Plan</a:t>
                      </a:r>
                    </a:p>
                    <a:p>
                      <a:pPr algn="ctr"/>
                      <a:endParaRPr lang="en-US" sz="900" dirty="0" smtClean="0">
                        <a:latin typeface="Arial" panose="020B0604020202020204" pitchFamily="34" charset="0"/>
                        <a:cs typeface="Arial" panose="020B0604020202020204" pitchFamily="34" charset="0"/>
                      </a:endParaRPr>
                    </a:p>
                    <a:p>
                      <a:pPr algn="ct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a:t>
                      </a:r>
                      <a:r>
                        <a:rPr lang="en-US" sz="900" b="0" i="0" u="none" strike="noStrike" kern="1200" baseline="0" smtClean="0">
                          <a:solidFill>
                            <a:schemeClr val="tx1"/>
                          </a:solidFill>
                          <a:latin typeface="Arial" panose="020B0604020202020204" pitchFamily="34" charset="0"/>
                          <a:ea typeface="+mn-ea"/>
                          <a:cs typeface="Arial" panose="020B0604020202020204" pitchFamily="34" charset="0"/>
                        </a:rPr>
                        <a:t>Week After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Incorporate any changes to the firm’s overall business plan</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Redistribute</a:t>
                      </a:r>
                      <a:r>
                        <a:rPr lang="en-US" sz="900" b="0" baseline="0" dirty="0" smtClean="0">
                          <a:effectLst/>
                          <a:latin typeface="Arial" panose="020B0604020202020204" pitchFamily="34" charset="0"/>
                          <a:cs typeface="Arial" panose="020B0604020202020204" pitchFamily="34" charset="0"/>
                        </a:rPr>
                        <a:t> the updated plan to team for reference and file it for record-keeping purposes</a:t>
                      </a:r>
                      <a:endParaRPr lang="en-US" sz="900" b="1"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Assign any follow-up tasks to team members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Ensure</a:t>
                      </a:r>
                      <a:r>
                        <a:rPr lang="en-US" sz="900" b="0" baseline="0" dirty="0" smtClean="0">
                          <a:effectLst/>
                          <a:latin typeface="Arial" panose="020B0604020202020204" pitchFamily="34" charset="0"/>
                          <a:cs typeface="Arial" panose="020B0604020202020204" pitchFamily="34" charset="0"/>
                        </a:rPr>
                        <a:t> every team member is aware of what role they play in ensuring the plan is executed and implemented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If changed behavior is required of any team members, set reminders to periodically check-in to monitor and ensure appropriate efforts are being made</a:t>
                      </a:r>
                      <a:endParaRPr lang="en-US" sz="9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Launch the "Periodic Business Review" workflow again</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Typicall</a:t>
                      </a:r>
                      <a:r>
                        <a:rPr lang="en-US" sz="900" b="0" baseline="0" dirty="0" smtClean="0">
                          <a:effectLst/>
                          <a:latin typeface="Arial" panose="020B0604020202020204" pitchFamily="34" charset="0"/>
                          <a:cs typeface="Arial" panose="020B0604020202020204" pitchFamily="34" charset="0"/>
                        </a:rPr>
                        <a:t>y this is launched on a quarterly basis to continue to track the objectives and goals laid out in the firm’s overall business plan</a:t>
                      </a:r>
                      <a:endParaRPr lang="en-US" sz="9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TextBox 13"/>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5" name="TextBox 14"/>
          <p:cNvSpPr txBox="1"/>
          <p:nvPr/>
        </p:nvSpPr>
        <p:spPr>
          <a:xfrm>
            <a:off x="114300" y="1002555"/>
            <a:ext cx="6553200"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Strategic Planning – Periodic Business Review</a:t>
            </a:r>
          </a:p>
        </p:txBody>
      </p:sp>
      <p:graphicFrame>
        <p:nvGraphicFramePr>
          <p:cNvPr id="16" name="Table 15"/>
          <p:cNvGraphicFramePr>
            <a:graphicFrameLocks noGrp="1"/>
          </p:cNvGraphicFramePr>
          <p:nvPr>
            <p:extLst>
              <p:ext uri="{D42A27DB-BD31-4B8C-83A1-F6EECF244321}">
                <p14:modId xmlns:p14="http://schemas.microsoft.com/office/powerpoint/2010/main" val="2341282649"/>
              </p:ext>
            </p:extLst>
          </p:nvPr>
        </p:nvGraphicFramePr>
        <p:xfrm>
          <a:off x="180754" y="1370706"/>
          <a:ext cx="6486747" cy="370840"/>
        </p:xfrm>
        <a:graphic>
          <a:graphicData uri="http://schemas.openxmlformats.org/drawingml/2006/table">
            <a:tbl>
              <a:tblPr firstRow="1" bandRow="1">
                <a:tableStyleId>{5C22544A-7EE6-4342-B048-85BDC9FD1C3A}</a:tableStyleId>
              </a:tblPr>
              <a:tblGrid>
                <a:gridCol w="3261554"/>
                <a:gridCol w="3225193"/>
              </a:tblGrid>
              <a:tr h="370840">
                <a:tc>
                  <a:txBody>
                    <a:bodyPr/>
                    <a:lstStyle/>
                    <a:p>
                      <a:pPr algn="ctr"/>
                      <a:r>
                        <a:rPr lang="en-US" sz="1600" dirty="0" smtClean="0"/>
                        <a:t>Business Planning</a:t>
                      </a:r>
                      <a:r>
                        <a:rPr lang="en-US" sz="1600" baseline="0" dirty="0" smtClean="0"/>
                        <a:t> Meeting</a:t>
                      </a:r>
                      <a:r>
                        <a:rPr lang="en-US" sz="1600" dirty="0" smtClean="0"/>
                        <a:t> </a:t>
                      </a:r>
                      <a:endParaRPr lang="en-US" sz="1600" dirty="0"/>
                    </a:p>
                  </a:txBody>
                  <a:tcPr>
                    <a:solidFill>
                      <a:schemeClr val="bg1">
                        <a:lumMod val="85000"/>
                      </a:schemeClr>
                    </a:solidFill>
                  </a:tcPr>
                </a:tc>
                <a:tc>
                  <a:txBody>
                    <a:bodyPr/>
                    <a:lstStyle/>
                    <a:p>
                      <a:pPr algn="ctr"/>
                      <a:r>
                        <a:rPr lang="en-US" sz="1600" dirty="0" smtClean="0"/>
                        <a:t>Periodic Business</a:t>
                      </a:r>
                      <a:r>
                        <a:rPr lang="en-US" sz="1600" baseline="0" dirty="0" smtClean="0"/>
                        <a:t> Review</a:t>
                      </a:r>
                      <a:endParaRPr lang="en-US" sz="1600" dirty="0"/>
                    </a:p>
                  </a:txBody>
                  <a:tcPr>
                    <a:solidFill>
                      <a:srgbClr val="002060"/>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704</Words>
  <Application>Microsoft Office PowerPoint</Application>
  <PresentationFormat>On-screen Show (4:3)</PresentationFormat>
  <Paragraphs>85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32</cp:revision>
  <cp:lastPrinted>2015-02-24T21:16:01Z</cp:lastPrinted>
  <dcterms:created xsi:type="dcterms:W3CDTF">2015-02-24T20:42:17Z</dcterms:created>
  <dcterms:modified xsi:type="dcterms:W3CDTF">2019-01-08T15:08:17Z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VersionGuid">
    <vt:lpwstr>d9b94672-4b4f-4954-978e-9e29bcb16a76</vt:lpwstr>
  </property>
  <property fmtid="{D5CDD505-2E9C-101B-9397-08002B2CF9AE}" pid="3" name="Offisync_UniqueId">
    <vt:lpwstr>1673</vt:lpwstr>
  </property>
  <property fmtid="{D5CDD505-2E9C-101B-9397-08002B2CF9AE}" pid="4" name="Offisync_UpdateToken">
    <vt:lpwstr>2</vt:lpwstr>
  </property>
  <property fmtid="{D5CDD505-2E9C-101B-9397-08002B2CF9AE}" pid="5" name="Jive_LatestUserAccountName">
    <vt:lpwstr>jshon73032</vt:lpwstr>
  </property>
  <property fmtid="{D5CDD505-2E9C-101B-9397-08002B2CF9AE}" pid="6" name="Offisync_ProviderInitializationData">
    <vt:lpwstr>https://sei.jiveon.com</vt:lpwstr>
  </property>
  <property fmtid="{D5CDD505-2E9C-101B-9397-08002B2CF9AE}" pid="7" name="Offisync_ServerID">
    <vt:lpwstr>2bde6a04-5b4d-4157-b3f0-c0ef8aef0196</vt:lpwstr>
  </property>
</Properties>
</file>