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39" autoAdjust="0"/>
  </p:normalViewPr>
  <p:slideViewPr>
    <p:cSldViewPr snapToGrid="0">
      <p:cViewPr>
        <p:scale>
          <a:sx n="130" d="100"/>
          <a:sy n="130" d="100"/>
        </p:scale>
        <p:origin x="-1051" y="165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807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seic.com/advisors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" y="98128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– Business Planning Meeting</a:t>
            </a: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88109"/>
              </p:ext>
            </p:extLst>
          </p:nvPr>
        </p:nvGraphicFramePr>
        <p:xfrm>
          <a:off x="181792" y="1368522"/>
          <a:ext cx="6506974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487"/>
                <a:gridCol w="3253487"/>
              </a:tblGrid>
              <a:tr h="3352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Business Planning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Business</a:t>
                      </a:r>
                      <a:r>
                        <a:rPr lang="en-US" sz="1600" baseline="0" dirty="0" smtClean="0"/>
                        <a:t>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87492"/>
              </p:ext>
            </p:extLst>
          </p:nvPr>
        </p:nvGraphicFramePr>
        <p:xfrm>
          <a:off x="192427" y="2477489"/>
          <a:ext cx="6484820" cy="4602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07034"/>
                <a:gridCol w="1036673"/>
                <a:gridCol w="4641113"/>
              </a:tblGrid>
              <a:tr h="2176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7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190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8188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&amp; Schedule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Meeting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3 Weeks Before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process is generally initiated when the Advisor identifies that the firm needs a Business Planning Meeting. This could be based on the time of the year (i.e., a planning meeting at the start / end of every year) or based on a set reminder that prompts the team to launch the workflow on a regular basis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meeting specifics with the Advisor (timing, duration, focus, location, attendees, etc.)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could be an all-day or half-day session, so it’s important that the Advisor’s preferences are defined before beginning planning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 potential date/time for the meeting and confirm that date with attendees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list of attendees is long, this might require some rescheduling of previously-scheduled meetings in order to find a time that works for everyone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the room, resources, and attendees for the meeting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is off-site, ensure the venue has enough chairs, outlets, etc.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technology that is needed for the meeting (i.e., </a:t>
                      </a:r>
                      <a:r>
                        <a:rPr lang="en-US" sz="90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webex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AV, etc.) 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775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Personal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Business Goals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 is for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Advisor to set aside personal time on a periodic basis leading up to the meeting just for planning purposes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any personal career goals and determine how they relate to the business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 personal  goals might include,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compensation, retirement, etc. 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this information to identify high-level business goals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i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</a:t>
                      </a:r>
                      <a:r>
                        <a:rPr lang="en-US" sz="900" i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900" i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 assumptions into the plan in order to project the future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i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Throughout the planning process bounce ideas off other team members to: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i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their initial reaction and eventual buy-in to the plan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i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accountability and excitement for shared goals</a:t>
                      </a:r>
                      <a:endParaRPr lang="en-US" sz="900" i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3059" y="1713073"/>
            <a:ext cx="6453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coordinate, prepare, and execute a Business Planning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eeting in order to evaluate the firm’s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overall business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strategy. Typically this meeting takes place on an annual basis and is followed-up by a Periodic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usiness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eview on a quarterly basis in order to ensure the team is tracking and monitoring progress to the goals laid out within the business plan on a regular basis.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81419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784908"/>
            <a:ext cx="10807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seic.com/advisors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52558"/>
              </p:ext>
            </p:extLst>
          </p:nvPr>
        </p:nvGraphicFramePr>
        <p:xfrm>
          <a:off x="206482" y="1778265"/>
          <a:ext cx="6477868" cy="4099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6737"/>
                <a:gridCol w="1143843"/>
                <a:gridCol w="4627288"/>
              </a:tblGrid>
              <a:tr h="2579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7594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759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6838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Business Plan &amp; Meeting Agenda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this is a written plan which includes specific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reports and analyses which support the key objectives being laid out in the plan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 business plan comprised of 5 key elements: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 Overview 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structure and overview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Vision, strategic objectives, and key milestones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and service offering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Analysis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 of the ideal client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Unique value proposition statement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 of the competitive environment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segmentation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Plan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client acquisition strategy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Non-organic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growth strategies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and marketing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Plan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5-year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profit and loss forecast, balance sheet, growth model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 plan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experience/operating model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Succession Plan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Continuity and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succession plans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the meeting agenda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prepare the materials for distribution at the meeting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" y="98128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– Business Planning</a:t>
            </a: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984050"/>
              </p:ext>
            </p:extLst>
          </p:nvPr>
        </p:nvGraphicFramePr>
        <p:xfrm>
          <a:off x="181792" y="1368522"/>
          <a:ext cx="6506974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487"/>
                <a:gridCol w="3253487"/>
              </a:tblGrid>
              <a:tr h="3352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Business Planning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Business</a:t>
                      </a:r>
                      <a:r>
                        <a:rPr lang="en-US" sz="1600" baseline="0" dirty="0" smtClean="0"/>
                        <a:t>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81419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784908"/>
            <a:ext cx="10807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seic.com/advisors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16355"/>
              </p:ext>
            </p:extLst>
          </p:nvPr>
        </p:nvGraphicFramePr>
        <p:xfrm>
          <a:off x="209276" y="1777023"/>
          <a:ext cx="6478603" cy="2956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3343"/>
                <a:gridCol w="1000364"/>
                <a:gridCol w="4634896"/>
              </a:tblGrid>
              <a:tr h="16106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117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11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6846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Room Resources &amp; Technology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there are enough printed materials, chairs, beverages, and pens/notepads organized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meeting room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the Advisor as needed for preferences for the meeting space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Set-up and test all technology being used during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5-10 minutes before to ensure it’s working properly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breakfast/lunch meeting, place all food orders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428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Planning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utilizing the meeting agenda to guide the discussion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agenda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set expectations about what’s going to be discussed and what the goal of the meeting will be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plan to team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gaps in plan or assumptions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 allow the team to stress test the plan for anything that might’ve been overlooked in the planning process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and identify changes to plan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ensure everyone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contributed and feels empowered to move forward with the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team sign-off on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31803"/>
              </p:ext>
            </p:extLst>
          </p:nvPr>
        </p:nvGraphicFramePr>
        <p:xfrm>
          <a:off x="219909" y="4840451"/>
          <a:ext cx="6478603" cy="286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34896"/>
              </a:tblGrid>
              <a:tr h="1725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22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22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3972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 Tasks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Execute Business Plan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</a:t>
                      </a:r>
                      <a:r>
                        <a:rPr lang="en-US" sz="900" b="0" i="0" u="none" strike="noStrike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Week After 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meeting notes and incorporate any changes to the plan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Redistribute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updated plan to team for reference and file it for record-keeping purposes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reports for tracking the team’s progress to goals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help streamline the reporting process, consider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 report templates that can be used for the Periodic Business Review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follow-up tasks to team members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every team member is aware of what role they play in ensuring the plan is executed and implemented on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changed behavior is required of any team members, set reminders to periodically check-in to monitor and ensure appropriate efforts are being made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the "Periodic Business Review" workflow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this is launched on a quarterly basis to track the objectives and goals laid out in the plan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" y="98128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– Business Planning</a:t>
            </a: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984050"/>
              </p:ext>
            </p:extLst>
          </p:nvPr>
        </p:nvGraphicFramePr>
        <p:xfrm>
          <a:off x="181792" y="1368522"/>
          <a:ext cx="6506974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487"/>
                <a:gridCol w="3253487"/>
              </a:tblGrid>
              <a:tr h="3352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Business Planning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Business</a:t>
                      </a:r>
                      <a:r>
                        <a:rPr lang="en-US" sz="1600" baseline="0" dirty="0" smtClean="0"/>
                        <a:t>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6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907</Words>
  <Application>Microsoft Office PowerPoint</Application>
  <PresentationFormat>On-screen Show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41</cp:revision>
  <cp:lastPrinted>2015-02-24T21:16:01Z</cp:lastPrinted>
  <dcterms:created xsi:type="dcterms:W3CDTF">2015-02-24T20:42:17Z</dcterms:created>
  <dcterms:modified xsi:type="dcterms:W3CDTF">2019-01-08T15:06:36Z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2</vt:lpwstr>
  </property>
  <property fmtid="{D5CDD505-2E9C-101B-9397-08002B2CF9AE}" pid="3" name="Offisync_UniqueId">
    <vt:lpwstr>1671</vt:lpwstr>
  </property>
  <property fmtid="{D5CDD505-2E9C-101B-9397-08002B2CF9AE}" pid="4" name="Jive_LatestUserAccountName">
    <vt:lpwstr>jshon73032</vt:lpwstr>
  </property>
  <property fmtid="{D5CDD505-2E9C-101B-9397-08002B2CF9AE}" pid="5" name="Offisync_ProviderInitializationData">
    <vt:lpwstr>https://sei.jiveon.com</vt:lpwstr>
  </property>
  <property fmtid="{D5CDD505-2E9C-101B-9397-08002B2CF9AE}" pid="6" name="Jive_VersionGuid">
    <vt:lpwstr>5210d86a-c59d-4da7-91d5-056efc513eac</vt:lpwstr>
  </property>
  <property fmtid="{D5CDD505-2E9C-101B-9397-08002B2CF9AE}" pid="7" name="Offisync_ServerID">
    <vt:lpwstr>2bde6a04-5b4d-4157-b3f0-c0ef8aef0196</vt:lpwstr>
  </property>
</Properties>
</file>