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53" autoAdjust="0"/>
    <p:restoredTop sz="94660"/>
  </p:normalViewPr>
  <p:slideViewPr>
    <p:cSldViewPr snapToGrid="0">
      <p:cViewPr>
        <p:scale>
          <a:sx n="120" d="100"/>
          <a:sy n="120" d="100"/>
        </p:scale>
        <p:origin x="-1315" y="1363"/>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83773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57588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431143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20433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726362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280367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B4AC37-4002-4330-802E-C18B64092E61}" type="datetimeFigureOut">
              <a:rPr lang="en-US" smtClean="0"/>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61070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B4AC37-4002-4330-802E-C18B64092E61}" type="datetimeFigureOut">
              <a:rPr lang="en-US" smtClean="0"/>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798021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B4AC37-4002-4330-802E-C18B64092E61}" type="datetimeFigureOut">
              <a:rPr lang="en-US" smtClean="0"/>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3545647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925830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081285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8B4AC37-4002-4330-802E-C18B64092E61}" type="datetimeFigureOut">
              <a:rPr lang="en-US" smtClean="0"/>
              <a:t>1/8/2019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DAC59E7-17B1-426C-A4E2-70B63E580171}" type="slidenum">
              <a:rPr lang="en-US" smtClean="0"/>
              <a:t>‹#›</a:t>
            </a:fld>
            <a:endParaRPr lang="en-US"/>
          </a:p>
        </p:txBody>
      </p:sp>
    </p:spTree>
    <p:extLst>
      <p:ext uri="{BB962C8B-B14F-4D97-AF65-F5344CB8AC3E}">
        <p14:creationId xmlns:p14="http://schemas.microsoft.com/office/powerpoint/2010/main" val="4054124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5400000" flipH="1">
            <a:off x="1153392" y="-1153391"/>
            <a:ext cx="997527" cy="3304310"/>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flipV="1">
            <a:off x="5004694" y="7290694"/>
            <a:ext cx="859502" cy="2847109"/>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692" y="165136"/>
            <a:ext cx="1313771" cy="232437"/>
          </a:xfrm>
          <a:prstGeom prst="rect">
            <a:avLst/>
          </a:prstGeom>
        </p:spPr>
      </p:pic>
      <p:sp>
        <p:nvSpPr>
          <p:cNvPr id="8" name="TextBox 7"/>
          <p:cNvSpPr txBox="1"/>
          <p:nvPr/>
        </p:nvSpPr>
        <p:spPr>
          <a:xfrm>
            <a:off x="5792128" y="8838073"/>
            <a:ext cx="1023037" cy="215444"/>
          </a:xfrm>
          <a:prstGeom prst="rect">
            <a:avLst/>
          </a:prstGeom>
          <a:noFill/>
        </p:spPr>
        <p:txBody>
          <a:bodyPr wrap="none" rtlCol="0">
            <a:spAutoFit/>
          </a:bodyPr>
          <a:lstStyle/>
          <a:p>
            <a:r>
              <a:rPr lang="en-US" sz="800" b="1" dirty="0" smtClean="0">
                <a:solidFill>
                  <a:schemeClr val="bg1"/>
                </a:solidFill>
                <a:latin typeface="Arial" panose="020B0604020202020204" pitchFamily="34" charset="0"/>
                <a:cs typeface="Arial" panose="020B0604020202020204" pitchFamily="34" charset="0"/>
              </a:rPr>
              <a:t>sei.com/advisors</a:t>
            </a:r>
            <a:endParaRPr lang="en-US" sz="800" b="1" dirty="0">
              <a:solidFill>
                <a:schemeClr val="bg1"/>
              </a:solidFill>
              <a:latin typeface="Arial" panose="020B0604020202020204" pitchFamily="34" charset="0"/>
              <a:cs typeface="Arial" panose="020B060402020202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014234247"/>
              </p:ext>
            </p:extLst>
          </p:nvPr>
        </p:nvGraphicFramePr>
        <p:xfrm>
          <a:off x="213692" y="3003349"/>
          <a:ext cx="6424614" cy="2042160"/>
        </p:xfrm>
        <a:graphic>
          <a:graphicData uri="http://schemas.openxmlformats.org/drawingml/2006/table">
            <a:tbl>
              <a:tblPr bandRow="1">
                <a:tableStyleId>{5C22544A-7EE6-4342-B048-85BDC9FD1C3A}</a:tableStyleId>
              </a:tblPr>
              <a:tblGrid>
                <a:gridCol w="704112"/>
                <a:gridCol w="1139595"/>
                <a:gridCol w="4580907"/>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PREPARE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286238">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Review Firm</a:t>
                      </a:r>
                      <a:r>
                        <a:rPr lang="en-US" sz="900" baseline="0" dirty="0" smtClean="0">
                          <a:latin typeface="Arial" panose="020B0604020202020204" pitchFamily="34" charset="0"/>
                          <a:cs typeface="Arial" panose="020B0604020202020204" pitchFamily="34" charset="0"/>
                        </a:rPr>
                        <a:t> &amp; Identify Educational Requirements</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Ensure all records of employee licenses and designations are up-to-date</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Determine if any recent firm or employee changes have</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created new compliance requirements</a:t>
                      </a:r>
                      <a:r>
                        <a:rPr lang="en-US" sz="900" b="1" baseline="0" dirty="0" smtClean="0">
                          <a:effectLst/>
                          <a:latin typeface="Arial" panose="020B0604020202020204" pitchFamily="34" charset="0"/>
                          <a:cs typeface="Arial" panose="020B0604020202020204" pitchFamily="34" charset="0"/>
                        </a:rPr>
                        <a:t> for the employees</a:t>
                      </a:r>
                      <a:endParaRPr lang="en-US" sz="900" b="1"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Maintain a comprehensive list of all employee requirements</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Ensure</a:t>
                      </a:r>
                      <a:r>
                        <a:rPr lang="en-US" sz="900" b="0" baseline="0" dirty="0" smtClean="0">
                          <a:effectLst/>
                          <a:latin typeface="Arial" panose="020B0604020202020204" pitchFamily="34" charset="0"/>
                          <a:cs typeface="Arial" panose="020B0604020202020204" pitchFamily="34" charset="0"/>
                        </a:rPr>
                        <a:t> that list contains the due dates for each specific requirement and what type of work or training is required to get that completed</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Prioritize the list of</a:t>
                      </a:r>
                      <a:r>
                        <a:rPr lang="en-US" sz="900" b="1" baseline="0" dirty="0" smtClean="0">
                          <a:effectLst/>
                          <a:latin typeface="Arial" panose="020B0604020202020204" pitchFamily="34" charset="0"/>
                          <a:cs typeface="Arial" panose="020B0604020202020204" pitchFamily="34" charset="0"/>
                        </a:rPr>
                        <a:t> requirements </a:t>
                      </a:r>
                      <a:r>
                        <a:rPr lang="en-US" sz="900" b="1" dirty="0" smtClean="0">
                          <a:effectLst/>
                          <a:latin typeface="Arial" panose="020B0604020202020204" pitchFamily="34" charset="0"/>
                          <a:cs typeface="Arial" panose="020B0604020202020204" pitchFamily="34" charset="0"/>
                        </a:rPr>
                        <a:t>based on time sensitivity</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Take into consideration not only the due dates but also</a:t>
                      </a:r>
                      <a:r>
                        <a:rPr lang="en-US" sz="900" b="0" baseline="0" dirty="0" smtClean="0">
                          <a:effectLst/>
                          <a:latin typeface="Arial" panose="020B0604020202020204" pitchFamily="34" charset="0"/>
                          <a:cs typeface="Arial" panose="020B0604020202020204" pitchFamily="34" charset="0"/>
                        </a:rPr>
                        <a:t> the amount of work and time that each requirement will take to be completed</a:t>
                      </a:r>
                      <a:endParaRPr lang="en-US" sz="900" b="0" dirty="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TextBox 1"/>
          <p:cNvSpPr txBox="1"/>
          <p:nvPr/>
        </p:nvSpPr>
        <p:spPr>
          <a:xfrm>
            <a:off x="213692" y="1940645"/>
            <a:ext cx="6453808" cy="1015663"/>
          </a:xfrm>
          <a:prstGeom prst="rect">
            <a:avLst/>
          </a:prstGeom>
          <a:noFill/>
        </p:spPr>
        <p:txBody>
          <a:bodyPr wrap="square" rtlCol="0">
            <a:spAutoFit/>
          </a:bodyPr>
          <a:lstStyle/>
          <a:p>
            <a:pPr algn="just"/>
            <a:r>
              <a:rPr lang="en-US" sz="1000" b="1" dirty="0" smtClean="0">
                <a:latin typeface="Arial" panose="020B0604020202020204" pitchFamily="34" charset="0"/>
                <a:cs typeface="Arial" panose="020B0604020202020204" pitchFamily="34" charset="0"/>
              </a:rPr>
              <a:t>Description: </a:t>
            </a:r>
            <a:r>
              <a:rPr lang="en-US" sz="1000" dirty="0" smtClean="0">
                <a:latin typeface="Arial" panose="020B0604020202020204" pitchFamily="34" charset="0"/>
                <a:cs typeface="Arial" panose="020B0604020202020204" pitchFamily="34" charset="0"/>
              </a:rPr>
              <a:t>This workflow describes all the steps required to monitor and manage the staff's </a:t>
            </a:r>
            <a:r>
              <a:rPr lang="en-US" sz="1000" dirty="0">
                <a:latin typeface="Arial" panose="020B0604020202020204" pitchFamily="34" charset="0"/>
                <a:cs typeface="Arial" panose="020B0604020202020204" pitchFamily="34" charset="0"/>
              </a:rPr>
              <a:t>license, designation, </a:t>
            </a:r>
            <a:r>
              <a:rPr lang="en-US" sz="1000" dirty="0" smtClean="0">
                <a:latin typeface="Arial" panose="020B0604020202020204" pitchFamily="34" charset="0"/>
                <a:cs typeface="Arial" panose="020B0604020202020204" pitchFamily="34" charset="0"/>
              </a:rPr>
              <a:t>and education requirements on an ongoing basis to ensure the firm is compliant and employees are receiving the appropriate training. Though requirements are generally managed by each individual employee, best practice is for the Advisor monitor this activity from a management standpoint to ensure nothing gets missed or overlooked. Best practice is to initiate this process on a quarterly basis to ensure the firm remains compliant.</a:t>
            </a:r>
          </a:p>
        </p:txBody>
      </p:sp>
      <p:graphicFrame>
        <p:nvGraphicFramePr>
          <p:cNvPr id="13" name="Table 12"/>
          <p:cNvGraphicFramePr>
            <a:graphicFrameLocks noGrp="1"/>
          </p:cNvGraphicFramePr>
          <p:nvPr>
            <p:extLst>
              <p:ext uri="{D42A27DB-BD31-4B8C-83A1-F6EECF244321}">
                <p14:modId xmlns:p14="http://schemas.microsoft.com/office/powerpoint/2010/main" val="3884243217"/>
              </p:ext>
            </p:extLst>
          </p:nvPr>
        </p:nvGraphicFramePr>
        <p:xfrm>
          <a:off x="199621" y="5177669"/>
          <a:ext cx="6453808" cy="2179320"/>
        </p:xfrm>
        <a:graphic>
          <a:graphicData uri="http://schemas.openxmlformats.org/drawingml/2006/table">
            <a:tbl>
              <a:tblPr bandRow="1">
                <a:tableStyleId>{5C22544A-7EE6-4342-B048-85BDC9FD1C3A}</a:tableStyleId>
              </a:tblPr>
              <a:tblGrid>
                <a:gridCol w="704112"/>
                <a:gridCol w="1139595"/>
                <a:gridCol w="4610101"/>
              </a:tblGrid>
              <a:tr h="150356">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140626">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CONDUCT</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12615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794124">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Obtain Employee Updates to Track</a:t>
                      </a:r>
                      <a:r>
                        <a:rPr lang="en-US" sz="900" baseline="0" dirty="0" smtClean="0">
                          <a:latin typeface="Arial" panose="020B0604020202020204" pitchFamily="34" charset="0"/>
                          <a:cs typeface="Arial" panose="020B0604020202020204" pitchFamily="34" charset="0"/>
                        </a:rPr>
                        <a:t> Requirements</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  all the outstanding</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compliance requirements with each</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employee</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Obtain an update on the employee’s status of completing those requirements</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Update</a:t>
                      </a:r>
                      <a:r>
                        <a:rPr lang="en-US" sz="900" b="0" baseline="0" dirty="0" smtClean="0">
                          <a:effectLst/>
                          <a:latin typeface="Arial" panose="020B0604020202020204" pitchFamily="34" charset="0"/>
                          <a:cs typeface="Arial" panose="020B0604020202020204" pitchFamily="34" charset="0"/>
                        </a:rPr>
                        <a:t> the list with status updates, such as completed, in progress, or incomplete</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Maintain record of each employee’s plans and timing for completing any outstanding requirements</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Be as specific as possible about projected</a:t>
                      </a:r>
                      <a:r>
                        <a:rPr lang="en-US" sz="900" b="0" baseline="0" dirty="0" smtClean="0">
                          <a:effectLst/>
                          <a:latin typeface="Arial" panose="020B0604020202020204" pitchFamily="34" charset="0"/>
                          <a:cs typeface="Arial" panose="020B0604020202020204" pitchFamily="34" charset="0"/>
                        </a:rPr>
                        <a:t> completion </a:t>
                      </a:r>
                      <a:r>
                        <a:rPr lang="en-US" sz="900" b="0" dirty="0" smtClean="0">
                          <a:effectLst/>
                          <a:latin typeface="Arial" panose="020B0604020202020204" pitchFamily="34" charset="0"/>
                          <a:cs typeface="Arial" panose="020B0604020202020204" pitchFamily="34" charset="0"/>
                        </a:rPr>
                        <a:t>dates:</a:t>
                      </a:r>
                    </a:p>
                    <a:p>
                      <a:pPr marL="1085850" lvl="2"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To</a:t>
                      </a:r>
                      <a:r>
                        <a:rPr lang="en-US" sz="900" b="0" baseline="0" dirty="0" smtClean="0">
                          <a:effectLst/>
                          <a:latin typeface="Arial" panose="020B0604020202020204" pitchFamily="34" charset="0"/>
                          <a:cs typeface="Arial" panose="020B0604020202020204" pitchFamily="34" charset="0"/>
                        </a:rPr>
                        <a:t> ensure there’s no room for confusion or miscommunication</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To help the employee remain accountable to completing the requirements in a timely manner</a:t>
                      </a:r>
                      <a:endParaRPr lang="en-US" sz="900" b="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6" name="TextBox 15"/>
          <p:cNvSpPr txBox="1"/>
          <p:nvPr/>
        </p:nvSpPr>
        <p:spPr>
          <a:xfrm>
            <a:off x="213692" y="960175"/>
            <a:ext cx="6453808" cy="307777"/>
          </a:xfrm>
          <a:prstGeom prst="rect">
            <a:avLst/>
          </a:prstGeom>
          <a:noFill/>
        </p:spPr>
        <p:txBody>
          <a:bodyPr wrap="square" rtlCol="0">
            <a:spAutoFit/>
          </a:bodyPr>
          <a:lstStyle/>
          <a:p>
            <a:r>
              <a:rPr lang="en-US" sz="1400" b="1" dirty="0" smtClean="0">
                <a:solidFill>
                  <a:schemeClr val="accent1"/>
                </a:solidFill>
                <a:latin typeface="Arial" panose="020B0604020202020204" pitchFamily="34" charset="0"/>
                <a:cs typeface="Arial" panose="020B0604020202020204" pitchFamily="34" charset="0"/>
              </a:rPr>
              <a:t>Risk Management – Periodic Education Requirements Review</a:t>
            </a:r>
            <a:endParaRPr lang="en-US" sz="1000" b="1" dirty="0">
              <a:solidFill>
                <a:schemeClr val="accent1"/>
              </a:solidFill>
              <a:latin typeface="Arial" panose="020B0604020202020204" pitchFamily="34" charset="0"/>
              <a:cs typeface="Arial" panose="020B0604020202020204"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1694228140"/>
              </p:ext>
            </p:extLst>
          </p:nvPr>
        </p:nvGraphicFramePr>
        <p:xfrm>
          <a:off x="201816" y="1336475"/>
          <a:ext cx="6453810" cy="579120"/>
        </p:xfrm>
        <a:graphic>
          <a:graphicData uri="http://schemas.openxmlformats.org/drawingml/2006/table">
            <a:tbl>
              <a:tblPr firstRow="1" bandRow="1">
                <a:tableStyleId>{5C22544A-7EE6-4342-B048-85BDC9FD1C3A}</a:tableStyleId>
              </a:tblPr>
              <a:tblGrid>
                <a:gridCol w="2151270"/>
                <a:gridCol w="2151270"/>
                <a:gridCol w="2151270"/>
              </a:tblGrid>
              <a:tr h="370840">
                <a:tc>
                  <a:txBody>
                    <a:bodyPr/>
                    <a:lstStyle/>
                    <a:p>
                      <a:pPr algn="ctr"/>
                      <a:r>
                        <a:rPr lang="en-US" sz="1600" dirty="0" smtClean="0"/>
                        <a:t>Form ADV </a:t>
                      </a:r>
                    </a:p>
                    <a:p>
                      <a:pPr algn="ctr"/>
                      <a:r>
                        <a:rPr lang="en-US" sz="1600" dirty="0" smtClean="0"/>
                        <a:t>Update</a:t>
                      </a:r>
                      <a:endParaRPr lang="en-US" sz="1600" dirty="0"/>
                    </a:p>
                  </a:txBody>
                  <a:tcPr>
                    <a:solidFill>
                      <a:schemeClr val="tx2">
                        <a:lumMod val="85000"/>
                      </a:schemeClr>
                    </a:solidFill>
                  </a:tcPr>
                </a:tc>
                <a:tc>
                  <a:txBody>
                    <a:bodyPr/>
                    <a:lstStyle/>
                    <a:p>
                      <a:pPr algn="ctr"/>
                      <a:r>
                        <a:rPr lang="en-US" sz="1600" dirty="0" smtClean="0"/>
                        <a:t>Compliance</a:t>
                      </a:r>
                      <a:r>
                        <a:rPr lang="en-US" sz="1600" baseline="0" dirty="0" smtClean="0"/>
                        <a:t> Manual Update</a:t>
                      </a:r>
                      <a:endParaRPr lang="en-US" sz="1600" dirty="0"/>
                    </a:p>
                  </a:txBody>
                  <a:tcPr>
                    <a:solidFill>
                      <a:schemeClr val="tx2">
                        <a:lumMod val="85000"/>
                      </a:schemeClr>
                    </a:solidFill>
                  </a:tcPr>
                </a:tc>
                <a:tc>
                  <a:txBody>
                    <a:bodyPr/>
                    <a:lstStyle/>
                    <a:p>
                      <a:pPr algn="ctr"/>
                      <a:r>
                        <a:rPr lang="en-US" sz="1600" dirty="0" smtClean="0"/>
                        <a:t>Periodic Education Requirements Review</a:t>
                      </a:r>
                      <a:endParaRPr lang="en-US" sz="1600" dirty="0"/>
                    </a:p>
                  </a:txBody>
                  <a:tcPr>
                    <a:solidFill>
                      <a:schemeClr val="accent1"/>
                    </a:solidFill>
                  </a:tcPr>
                </a:tc>
              </a:tr>
            </a:tbl>
          </a:graphicData>
        </a:graphic>
      </p:graphicFrame>
      <p:sp>
        <p:nvSpPr>
          <p:cNvPr id="18" name="TextBox 17"/>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Tree>
    <p:extLst>
      <p:ext uri="{BB962C8B-B14F-4D97-AF65-F5344CB8AC3E}">
        <p14:creationId xmlns:p14="http://schemas.microsoft.com/office/powerpoint/2010/main" val="1442325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5400000" flipH="1">
            <a:off x="1153392" y="-1153391"/>
            <a:ext cx="997527" cy="3304310"/>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flipV="1">
            <a:off x="5004694" y="7290694"/>
            <a:ext cx="859502" cy="2847109"/>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692" y="165136"/>
            <a:ext cx="1313771" cy="232437"/>
          </a:xfrm>
          <a:prstGeom prst="rect">
            <a:avLst/>
          </a:prstGeom>
        </p:spPr>
      </p:pic>
      <p:sp>
        <p:nvSpPr>
          <p:cNvPr id="8" name="TextBox 7"/>
          <p:cNvSpPr txBox="1"/>
          <p:nvPr/>
        </p:nvSpPr>
        <p:spPr>
          <a:xfrm>
            <a:off x="5792128" y="8838073"/>
            <a:ext cx="1023037" cy="215444"/>
          </a:xfrm>
          <a:prstGeom prst="rect">
            <a:avLst/>
          </a:prstGeom>
          <a:noFill/>
        </p:spPr>
        <p:txBody>
          <a:bodyPr wrap="none" rtlCol="0">
            <a:spAutoFit/>
          </a:bodyPr>
          <a:lstStyle/>
          <a:p>
            <a:r>
              <a:rPr lang="en-US" sz="800" b="1" dirty="0" smtClean="0">
                <a:solidFill>
                  <a:schemeClr val="bg1"/>
                </a:solidFill>
                <a:latin typeface="Arial" panose="020B0604020202020204" pitchFamily="34" charset="0"/>
                <a:cs typeface="Arial" panose="020B0604020202020204" pitchFamily="34" charset="0"/>
              </a:rPr>
              <a:t>sei.com/advisors</a:t>
            </a:r>
            <a:endParaRPr lang="en-US" sz="800" b="1" dirty="0">
              <a:solidFill>
                <a:schemeClr val="bg1"/>
              </a:solidFill>
              <a:latin typeface="Arial" panose="020B0604020202020204" pitchFamily="34" charset="0"/>
              <a:cs typeface="Arial" panose="020B0604020202020204"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3629190203"/>
              </p:ext>
            </p:extLst>
          </p:nvPr>
        </p:nvGraphicFramePr>
        <p:xfrm>
          <a:off x="213693" y="2012018"/>
          <a:ext cx="6453808" cy="2316480"/>
        </p:xfrm>
        <a:graphic>
          <a:graphicData uri="http://schemas.openxmlformats.org/drawingml/2006/table">
            <a:tbl>
              <a:tblPr bandRow="1">
                <a:tableStyleId>{5C22544A-7EE6-4342-B048-85BDC9FD1C3A}</a:tableStyleId>
              </a:tblPr>
              <a:tblGrid>
                <a:gridCol w="704112"/>
                <a:gridCol w="1139595"/>
                <a:gridCol w="4610101"/>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FOLLOW-UP</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38750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kern="1200" baseline="0" dirty="0" smtClean="0">
                          <a:solidFill>
                            <a:schemeClr val="dk1"/>
                          </a:solidFill>
                          <a:latin typeface="Arial" panose="020B0604020202020204" pitchFamily="34" charset="0"/>
                          <a:ea typeface="+mn-ea"/>
                          <a:cs typeface="Arial" panose="020B0604020202020204" pitchFamily="34" charset="0"/>
                        </a:rPr>
                        <a:t>Oversee Tasks to Monitor Requirements</a:t>
                      </a:r>
                      <a:endParaRPr lang="en-US" sz="900" kern="1200" baseline="0" dirty="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Identify a comprehensive list of outstanding requirements and dates to be completed</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Set reminders to follow-up with employees</a:t>
                      </a:r>
                      <a:r>
                        <a:rPr lang="en-US" sz="900" b="1" baseline="0" dirty="0" smtClean="0">
                          <a:effectLst/>
                          <a:latin typeface="Arial" panose="020B0604020202020204" pitchFamily="34" charset="0"/>
                          <a:cs typeface="Arial" panose="020B0604020202020204" pitchFamily="34" charset="0"/>
                        </a:rPr>
                        <a:t> on the agreed-upon due dates</a:t>
                      </a:r>
                      <a:endParaRPr lang="en-US" sz="900" b="1" dirty="0" smtClean="0">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smtClean="0">
                          <a:effectLst/>
                          <a:latin typeface="Arial" panose="020B0604020202020204" pitchFamily="34" charset="0"/>
                          <a:cs typeface="Arial" panose="020B0604020202020204" pitchFamily="34" charset="0"/>
                        </a:rPr>
                        <a:t>Follow-up with employees regarding any concerns as necessary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smtClean="0">
                          <a:effectLst/>
                          <a:latin typeface="Arial" panose="020B0604020202020204" pitchFamily="34" charset="0"/>
                          <a:cs typeface="Arial" panose="020B0604020202020204" pitchFamily="34" charset="0"/>
                        </a:rPr>
                        <a:t>Especially</a:t>
                      </a:r>
                      <a:r>
                        <a:rPr lang="en-US" sz="900" b="0" baseline="0" dirty="0" smtClean="0">
                          <a:effectLst/>
                          <a:latin typeface="Arial" panose="020B0604020202020204" pitchFamily="34" charset="0"/>
                          <a:cs typeface="Arial" panose="020B0604020202020204" pitchFamily="34" charset="0"/>
                        </a:rPr>
                        <a:t> if an employee appears to have a lot of outstanding requirements or tends to leave these types of things until the last minute</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baseline="0" dirty="0" smtClean="0">
                          <a:effectLst/>
                          <a:latin typeface="Arial" panose="020B0604020202020204" pitchFamily="34" charset="0"/>
                          <a:cs typeface="Arial" panose="020B0604020202020204" pitchFamily="34" charset="0"/>
                        </a:rPr>
                        <a:t>Use this as an opportunity to offer any support to help ensure the employee meets those requirements</a:t>
                      </a:r>
                      <a:endParaRPr lang="en-US" sz="900" b="0" dirty="0" smtClean="0">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smtClean="0">
                          <a:effectLst/>
                          <a:latin typeface="Arial" panose="020B0604020202020204" pitchFamily="34" charset="0"/>
                          <a:cs typeface="Arial" panose="020B0604020202020204" pitchFamily="34" charset="0"/>
                        </a:rPr>
                        <a:t>Launch the "Staff Requirements Check" workflow again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smtClean="0">
                          <a:effectLst/>
                          <a:latin typeface="Arial" panose="020B0604020202020204" pitchFamily="34" charset="0"/>
                          <a:cs typeface="Arial" panose="020B0604020202020204" pitchFamily="34" charset="0"/>
                        </a:rPr>
                        <a:t>Typically</a:t>
                      </a:r>
                      <a:r>
                        <a:rPr lang="en-US" sz="900" b="0" baseline="0" dirty="0" smtClean="0">
                          <a:effectLst/>
                          <a:latin typeface="Arial" panose="020B0604020202020204" pitchFamily="34" charset="0"/>
                          <a:cs typeface="Arial" panose="020B0604020202020204" pitchFamily="34" charset="0"/>
                        </a:rPr>
                        <a:t> this is launched on a quarterly basis to continue to track the requirements of the firm to ensure it remains compliant</a:t>
                      </a:r>
                      <a:endParaRPr lang="en-US" sz="900" b="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TextBox 10"/>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
        <p:nvSpPr>
          <p:cNvPr id="12" name="TextBox 11"/>
          <p:cNvSpPr txBox="1"/>
          <p:nvPr/>
        </p:nvSpPr>
        <p:spPr>
          <a:xfrm>
            <a:off x="213692" y="960175"/>
            <a:ext cx="6453808" cy="307777"/>
          </a:xfrm>
          <a:prstGeom prst="rect">
            <a:avLst/>
          </a:prstGeom>
          <a:noFill/>
        </p:spPr>
        <p:txBody>
          <a:bodyPr wrap="square" rtlCol="0">
            <a:spAutoFit/>
          </a:bodyPr>
          <a:lstStyle/>
          <a:p>
            <a:r>
              <a:rPr lang="en-US" sz="1400" b="1" dirty="0" smtClean="0">
                <a:solidFill>
                  <a:schemeClr val="accent1"/>
                </a:solidFill>
                <a:latin typeface="Arial" panose="020B0604020202020204" pitchFamily="34" charset="0"/>
                <a:cs typeface="Arial" panose="020B0604020202020204" pitchFamily="34" charset="0"/>
              </a:rPr>
              <a:t>Risk Management – Periodic Education Requirements Review</a:t>
            </a:r>
            <a:endParaRPr lang="en-US" sz="1000" b="1" dirty="0">
              <a:solidFill>
                <a:schemeClr val="accent1"/>
              </a:solidFill>
              <a:latin typeface="Arial" panose="020B0604020202020204" pitchFamily="34" charset="0"/>
              <a:cs typeface="Arial" panose="020B0604020202020204"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1009882523"/>
              </p:ext>
            </p:extLst>
          </p:nvPr>
        </p:nvGraphicFramePr>
        <p:xfrm>
          <a:off x="201816" y="1336475"/>
          <a:ext cx="6453810" cy="579120"/>
        </p:xfrm>
        <a:graphic>
          <a:graphicData uri="http://schemas.openxmlformats.org/drawingml/2006/table">
            <a:tbl>
              <a:tblPr firstRow="1" bandRow="1">
                <a:tableStyleId>{5C22544A-7EE6-4342-B048-85BDC9FD1C3A}</a:tableStyleId>
              </a:tblPr>
              <a:tblGrid>
                <a:gridCol w="2151270"/>
                <a:gridCol w="2151270"/>
                <a:gridCol w="2151270"/>
              </a:tblGrid>
              <a:tr h="370840">
                <a:tc>
                  <a:txBody>
                    <a:bodyPr/>
                    <a:lstStyle/>
                    <a:p>
                      <a:pPr algn="ctr"/>
                      <a:r>
                        <a:rPr lang="en-US" sz="1600" dirty="0" smtClean="0"/>
                        <a:t>Form ADV </a:t>
                      </a:r>
                    </a:p>
                    <a:p>
                      <a:pPr algn="ctr"/>
                      <a:r>
                        <a:rPr lang="en-US" sz="1600" dirty="0" smtClean="0"/>
                        <a:t>Update</a:t>
                      </a:r>
                      <a:endParaRPr lang="en-US" sz="1600" dirty="0"/>
                    </a:p>
                  </a:txBody>
                  <a:tcPr>
                    <a:solidFill>
                      <a:schemeClr val="tx2">
                        <a:lumMod val="85000"/>
                      </a:schemeClr>
                    </a:solidFill>
                  </a:tcPr>
                </a:tc>
                <a:tc>
                  <a:txBody>
                    <a:bodyPr/>
                    <a:lstStyle/>
                    <a:p>
                      <a:pPr algn="ctr"/>
                      <a:r>
                        <a:rPr lang="en-US" sz="1600" dirty="0" smtClean="0"/>
                        <a:t>Compliance</a:t>
                      </a:r>
                      <a:r>
                        <a:rPr lang="en-US" sz="1600" baseline="0" dirty="0" smtClean="0"/>
                        <a:t> Manual Update</a:t>
                      </a:r>
                      <a:endParaRPr lang="en-US" sz="1600" dirty="0"/>
                    </a:p>
                  </a:txBody>
                  <a:tcPr>
                    <a:solidFill>
                      <a:schemeClr val="tx2">
                        <a:lumMod val="85000"/>
                      </a:schemeClr>
                    </a:solidFill>
                  </a:tcPr>
                </a:tc>
                <a:tc>
                  <a:txBody>
                    <a:bodyPr/>
                    <a:lstStyle/>
                    <a:p>
                      <a:pPr algn="ctr"/>
                      <a:r>
                        <a:rPr lang="en-US" sz="1600" dirty="0" smtClean="0"/>
                        <a:t>Periodic Education Requirements Review</a:t>
                      </a:r>
                      <a:endParaRPr lang="en-US" sz="1600" dirty="0"/>
                    </a:p>
                  </a:txBody>
                  <a:tcPr>
                    <a:solidFill>
                      <a:schemeClr val="accent1"/>
                    </a:solidFill>
                  </a:tcPr>
                </a:tc>
              </a:tr>
            </a:tbl>
          </a:graphicData>
        </a:graphic>
      </p:graphicFrame>
    </p:spTree>
    <p:extLst>
      <p:ext uri="{BB962C8B-B14F-4D97-AF65-F5344CB8AC3E}">
        <p14:creationId xmlns:p14="http://schemas.microsoft.com/office/powerpoint/2010/main" val="2788096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FFFFFF"/>
      </a:dk2>
      <a:lt2>
        <a:srgbClr val="FFFFFF"/>
      </a:lt2>
      <a:accent1>
        <a:srgbClr val="173B6B"/>
      </a:accent1>
      <a:accent2>
        <a:srgbClr val="F0500A"/>
      </a:accent2>
      <a:accent3>
        <a:srgbClr val="13BFB1"/>
      </a:accent3>
      <a:accent4>
        <a:srgbClr val="91140F"/>
      </a:accent4>
      <a:accent5>
        <a:srgbClr val="037EA6"/>
      </a:accent5>
      <a:accent6>
        <a:srgbClr val="00692D"/>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457</Words>
  <Application>Microsoft Office PowerPoint</Application>
  <PresentationFormat>On-screen Show (4:3)</PresentationFormat>
  <Paragraphs>56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SEI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SEIUser</dc:creator>
  <cp:lastModifiedBy>McGonigal, Colin</cp:lastModifiedBy>
  <cp:revision>27</cp:revision>
  <cp:lastPrinted>2015-02-24T21:16:01Z</cp:lastPrinted>
  <dcterms:created xsi:type="dcterms:W3CDTF">2015-02-24T20:42:17Z</dcterms:created>
  <dcterms:modified xsi:type="dcterms:W3CDTF">2019-01-08T15:32:46Z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ive_LatestUserAccountName">
    <vt:lpwstr>jshon73032</vt:lpwstr>
  </property>
  <property fmtid="{D5CDD505-2E9C-101B-9397-08002B2CF9AE}" pid="3" name="Offisync_UpdateToken">
    <vt:lpwstr>1</vt:lpwstr>
  </property>
  <property fmtid="{D5CDD505-2E9C-101B-9397-08002B2CF9AE}" pid="4" name="Offisync_ProviderInitializationData">
    <vt:lpwstr>https://sei.jiveon.com</vt:lpwstr>
  </property>
  <property fmtid="{D5CDD505-2E9C-101B-9397-08002B2CF9AE}" pid="5" name="Jive_VersionGuid">
    <vt:lpwstr>9d2af229-1e72-4444-a362-98bff1e02ab1</vt:lpwstr>
  </property>
  <property fmtid="{D5CDD505-2E9C-101B-9397-08002B2CF9AE}" pid="6" name="Offisync_UniqueId">
    <vt:lpwstr>1714</vt:lpwstr>
  </property>
  <property fmtid="{D5CDD505-2E9C-101B-9397-08002B2CF9AE}" pid="7" name="Offisync_ServerID">
    <vt:lpwstr>2bde6a04-5b4d-4157-b3f0-c0ef8aef0196</vt:lpwstr>
  </property>
</Properties>
</file>