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3" autoAdjust="0"/>
    <p:restoredTop sz="94660"/>
  </p:normalViewPr>
  <p:slideViewPr>
    <p:cSldViewPr snapToGrid="0">
      <p:cViewPr>
        <p:scale>
          <a:sx n="120" d="100"/>
          <a:sy n="120" d="100"/>
        </p:scale>
        <p:origin x="-1315" y="136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213692" y="96017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Risk Management – Compliance Manual Update</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31894909"/>
              </p:ext>
            </p:extLst>
          </p:nvPr>
        </p:nvGraphicFramePr>
        <p:xfrm>
          <a:off x="201816" y="1336475"/>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Form ADV </a:t>
                      </a:r>
                    </a:p>
                    <a:p>
                      <a:pPr algn="ctr"/>
                      <a:r>
                        <a:rPr lang="en-US" sz="1600" dirty="0" smtClean="0"/>
                        <a:t>Update</a:t>
                      </a:r>
                      <a:endParaRPr lang="en-US" sz="1600" dirty="0"/>
                    </a:p>
                  </a:txBody>
                  <a:tcPr>
                    <a:solidFill>
                      <a:schemeClr val="bg1">
                        <a:lumMod val="85000"/>
                      </a:schemeClr>
                    </a:solidFill>
                  </a:tcPr>
                </a:tc>
                <a:tc>
                  <a:txBody>
                    <a:bodyPr/>
                    <a:lstStyle/>
                    <a:p>
                      <a:pPr algn="ctr"/>
                      <a:r>
                        <a:rPr lang="en-US" sz="1600" dirty="0" smtClean="0"/>
                        <a:t>Compliance</a:t>
                      </a:r>
                      <a:r>
                        <a:rPr lang="en-US" sz="1600" baseline="0" dirty="0" smtClean="0"/>
                        <a:t> Manual Update</a:t>
                      </a:r>
                      <a:endParaRPr lang="en-US" sz="1600" dirty="0"/>
                    </a:p>
                  </a:txBody>
                  <a:tcPr>
                    <a:solidFill>
                      <a:srgbClr val="002060"/>
                    </a:solidFill>
                  </a:tcPr>
                </a:tc>
                <a:tc>
                  <a:txBody>
                    <a:bodyPr/>
                    <a:lstStyle/>
                    <a:p>
                      <a:pPr algn="ctr"/>
                      <a:r>
                        <a:rPr lang="en-US" sz="1600" dirty="0" smtClean="0"/>
                        <a:t>Staff </a:t>
                      </a:r>
                      <a:r>
                        <a:rPr lang="en-US" sz="1600" smtClean="0"/>
                        <a:t>Requirements Check</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09449153"/>
              </p:ext>
            </p:extLst>
          </p:nvPr>
        </p:nvGraphicFramePr>
        <p:xfrm>
          <a:off x="225567" y="2563967"/>
          <a:ext cx="6436490" cy="2133600"/>
        </p:xfrm>
        <a:graphic>
          <a:graphicData uri="http://schemas.openxmlformats.org/drawingml/2006/table">
            <a:tbl>
              <a:tblPr bandRow="1">
                <a:tableStyleId>{5C22544A-7EE6-4342-B048-85BDC9FD1C3A}</a:tableStyleId>
              </a:tblPr>
              <a:tblGrid>
                <a:gridCol w="704112"/>
                <a:gridCol w="1139595"/>
                <a:gridCol w="4592783"/>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49782">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Review Manual</a:t>
                      </a:r>
                      <a:r>
                        <a:rPr lang="en-US" sz="900" baseline="0" dirty="0" smtClean="0">
                          <a:latin typeface="Arial" panose="020B0604020202020204" pitchFamily="34" charset="0"/>
                          <a:cs typeface="Arial" panose="020B0604020202020204" pitchFamily="34" charset="0"/>
                        </a:rPr>
                        <a:t> Against Regulatory Changes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any compliance notifications the firm might</a:t>
                      </a:r>
                      <a:r>
                        <a:rPr lang="en-US" sz="900" b="1" baseline="0" dirty="0" smtClean="0">
                          <a:effectLst/>
                          <a:latin typeface="Arial" panose="020B0604020202020204" pitchFamily="34" charset="0"/>
                          <a:cs typeface="Arial" panose="020B0604020202020204" pitchFamily="34" charset="0"/>
                        </a:rPr>
                        <a:t> have received</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Research any regulatory changes or news</a:t>
                      </a:r>
                      <a:endParaRPr lang="en-US" sz="90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latin typeface="Arial" panose="020B0604020202020204" pitchFamily="34" charset="0"/>
                          <a:cs typeface="Arial" panose="020B0604020202020204" pitchFamily="34" charset="0"/>
                        </a:rPr>
                        <a:t>Take this</a:t>
                      </a:r>
                      <a:r>
                        <a:rPr lang="en-US" sz="900" baseline="0" dirty="0" smtClean="0">
                          <a:latin typeface="Arial" panose="020B0604020202020204" pitchFamily="34" charset="0"/>
                          <a:cs typeface="Arial" panose="020B0604020202020204" pitchFamily="34" charset="0"/>
                        </a:rPr>
                        <a:t> opportunity to read all the facts and reasoning behind the change to gain a deeper understanding of how this affects the firm</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81878">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Identify Content to be Updated &amp; Edited</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 comprehensive list of rule changes that</a:t>
                      </a:r>
                      <a:r>
                        <a:rPr lang="en-US" sz="900" b="1" baseline="0" dirty="0" smtClean="0">
                          <a:effectLst/>
                          <a:latin typeface="Arial" panose="020B0604020202020204" pitchFamily="34" charset="0"/>
                          <a:cs typeface="Arial" panose="020B0604020202020204" pitchFamily="34" charset="0"/>
                        </a:rPr>
                        <a:t> need to be considered when updating the manual</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Interpret what each change means for the firm to the best the firm’s ability</a:t>
                      </a:r>
                      <a:endParaRPr lang="en-US" sz="90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latin typeface="Arial" panose="020B0604020202020204" pitchFamily="34" charset="0"/>
                          <a:cs typeface="Arial" panose="020B0604020202020204" pitchFamily="34" charset="0"/>
                        </a:rPr>
                        <a:t>If necessary, reach out to</a:t>
                      </a:r>
                      <a:r>
                        <a:rPr lang="en-US" sz="900" baseline="0" dirty="0" smtClean="0">
                          <a:latin typeface="Arial" panose="020B0604020202020204" pitchFamily="34" charset="0"/>
                          <a:cs typeface="Arial" panose="020B0604020202020204" pitchFamily="34" charset="0"/>
                        </a:rPr>
                        <a:t> any compliance or legal representatives for a third-party opinion on how these rules should be applied to the firm</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13692" y="1948983"/>
            <a:ext cx="6453808" cy="553998"/>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update the firm’s compliance manual, either on an annual basis or if there is a material change that requires updating right away. This is an important part of management’s role in ensuring the firm remains compliant.</a:t>
            </a:r>
            <a:endParaRPr lang="en-US" sz="1000" dirty="0">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238355592"/>
              </p:ext>
            </p:extLst>
          </p:nvPr>
        </p:nvGraphicFramePr>
        <p:xfrm>
          <a:off x="225567" y="4821397"/>
          <a:ext cx="6453808" cy="1767840"/>
        </p:xfrm>
        <a:graphic>
          <a:graphicData uri="http://schemas.openxmlformats.org/drawingml/2006/table">
            <a:tbl>
              <a:tblPr bandRow="1">
                <a:tableStyleId>{5C22544A-7EE6-4342-B048-85BDC9FD1C3A}</a:tableStyleId>
              </a:tblPr>
              <a:tblGrid>
                <a:gridCol w="704112"/>
                <a:gridCol w="1139595"/>
                <a:gridCol w="4610101"/>
              </a:tblGrid>
              <a:tr h="15724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47064">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31925">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596908">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Update Compliance Manual</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firm’s compliance manual against this</a:t>
                      </a:r>
                      <a:r>
                        <a:rPr lang="en-US" sz="900" b="1" baseline="0" dirty="0" smtClean="0">
                          <a:effectLst/>
                          <a:latin typeface="Arial" panose="020B0604020202020204" pitchFamily="34" charset="0"/>
                          <a:cs typeface="Arial" panose="020B0604020202020204" pitchFamily="34" charset="0"/>
                        </a:rPr>
                        <a:t> list </a:t>
                      </a:r>
                      <a:r>
                        <a:rPr lang="en-US" sz="900" b="1" dirty="0" smtClean="0">
                          <a:effectLst/>
                          <a:latin typeface="Arial" panose="020B0604020202020204" pitchFamily="34" charset="0"/>
                          <a:cs typeface="Arial" panose="020B0604020202020204" pitchFamily="34" charset="0"/>
                        </a:rPr>
                        <a:t>of regulatory changes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the content within the manual</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that must be updated and edited</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Best</a:t>
                      </a:r>
                      <a:r>
                        <a:rPr lang="en-US" sz="900" b="0" baseline="0" dirty="0" smtClean="0">
                          <a:effectLst/>
                          <a:latin typeface="Arial" panose="020B0604020202020204" pitchFamily="34" charset="0"/>
                          <a:cs typeface="Arial" panose="020B0604020202020204" pitchFamily="34" charset="0"/>
                        </a:rPr>
                        <a:t> practice is to track those changes throughout the review before making any final edits, so the firm can assess all the changes in totality in case some edits affect other language in the manual</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Make all updates to the manual and proofread as appropriate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File</a:t>
                      </a:r>
                      <a:r>
                        <a:rPr lang="en-US" sz="900" b="1" baseline="0" dirty="0" smtClean="0">
                          <a:effectLst/>
                          <a:latin typeface="Arial" panose="020B0604020202020204" pitchFamily="34" charset="0"/>
                          <a:cs typeface="Arial" panose="020B0604020202020204" pitchFamily="34" charset="0"/>
                        </a:rPr>
                        <a:t> the updated compliance manual internally for record-keeping purposes</a:t>
                      </a:r>
                      <a:endParaRPr lang="en-US" sz="900" dirty="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050916017"/>
              </p:ext>
            </p:extLst>
          </p:nvPr>
        </p:nvGraphicFramePr>
        <p:xfrm>
          <a:off x="225567" y="6710798"/>
          <a:ext cx="6453808" cy="149352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Distribute Manual Internally &amp; Notify</a:t>
                      </a:r>
                      <a:r>
                        <a:rPr lang="en-US" sz="900" baseline="0" dirty="0" smtClean="0">
                          <a:latin typeface="Arial" panose="020B0604020202020204" pitchFamily="34" charset="0"/>
                          <a:cs typeface="Arial" panose="020B0604020202020204" pitchFamily="34" charset="0"/>
                        </a:rPr>
                        <a:t> Team</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Distribute the updated compliance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manual to the team and notify them of all the  changes that have been made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as specific as possible when identifying the changes so there’s no room for </a:t>
                      </a:r>
                      <a:r>
                        <a:rPr lang="en-US" sz="900" b="0" baseline="0" smtClean="0">
                          <a:effectLst/>
                          <a:latin typeface="Arial" panose="020B0604020202020204" pitchFamily="34" charset="0"/>
                          <a:cs typeface="Arial" panose="020B0604020202020204" pitchFamily="34" charset="0"/>
                        </a:rPr>
                        <a:t>confusion or </a:t>
                      </a:r>
                      <a:r>
                        <a:rPr lang="en-US" sz="900" b="0" baseline="0" dirty="0" smtClean="0">
                          <a:effectLst/>
                          <a:latin typeface="Arial" panose="020B0604020202020204" pitchFamily="34" charset="0"/>
                          <a:cs typeface="Arial" panose="020B0604020202020204" pitchFamily="34" charset="0"/>
                        </a:rPr>
                        <a:t>oversight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Train the team on the updated compliance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manual as appropriate</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TextBox 14"/>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335</Words>
  <Application>Microsoft Office PowerPoint</Application>
  <PresentationFormat>On-screen Show (4:3)</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26</cp:revision>
  <cp:lastPrinted>2015-02-24T21:16:01Z</cp:lastPrinted>
  <dcterms:created xsi:type="dcterms:W3CDTF">2015-02-24T20:42:17Z</dcterms:created>
  <dcterms:modified xsi:type="dcterms:W3CDTF">2019-01-08T15:28:15Z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7a1d4b33-3d7f-40d7-afe3-d6364d0be7d0</vt:lpwstr>
  </property>
  <property fmtid="{D5CDD505-2E9C-101B-9397-08002B2CF9AE}" pid="3" name="Offisync_UpdateToken">
    <vt:lpwstr>2</vt:lpwstr>
  </property>
  <property fmtid="{D5CDD505-2E9C-101B-9397-08002B2CF9AE}" pid="4" name="Jive_LatestUserAccountName">
    <vt:lpwstr>jshon73032</vt:lpwstr>
  </property>
  <property fmtid="{D5CDD505-2E9C-101B-9397-08002B2CF9AE}" pid="5" name="Offisync_ProviderInitializationData">
    <vt:lpwstr>https://sei.jiveon.com</vt:lpwstr>
  </property>
  <property fmtid="{D5CDD505-2E9C-101B-9397-08002B2CF9AE}" pid="6" name="Offisync_ServerID">
    <vt:lpwstr>2bde6a04-5b4d-4157-b3f0-c0ef8aef0196</vt:lpwstr>
  </property>
  <property fmtid="{D5CDD505-2E9C-101B-9397-08002B2CF9AE}" pid="7" name="Offisync_UniqueId">
    <vt:lpwstr>1704</vt:lpwstr>
  </property>
</Properties>
</file>