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3" autoAdjust="0"/>
    <p:restoredTop sz="94660"/>
  </p:normalViewPr>
  <p:slideViewPr>
    <p:cSldViewPr snapToGrid="0">
      <p:cViewPr>
        <p:scale>
          <a:sx n="100" d="100"/>
          <a:sy n="100" d="100"/>
        </p:scale>
        <p:origin x="-1747" y="78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Operations Management – Periodic Workflow Review</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275437858"/>
              </p:ext>
            </p:extLst>
          </p:nvPr>
        </p:nvGraphicFramePr>
        <p:xfrm>
          <a:off x="201815" y="1360225"/>
          <a:ext cx="6453809" cy="373578"/>
        </p:xfrm>
        <a:graphic>
          <a:graphicData uri="http://schemas.openxmlformats.org/drawingml/2006/table">
            <a:tbl>
              <a:tblPr firstRow="1" bandRow="1">
                <a:tableStyleId>{5C22544A-7EE6-4342-B048-85BDC9FD1C3A}</a:tableStyleId>
              </a:tblPr>
              <a:tblGrid>
                <a:gridCol w="6453809"/>
              </a:tblGrid>
              <a:tr h="373578">
                <a:tc>
                  <a:txBody>
                    <a:bodyPr/>
                    <a:lstStyle/>
                    <a:p>
                      <a:pPr lvl="0" algn="ctr"/>
                      <a:r>
                        <a:rPr lang="en-US" sz="1600" dirty="0" smtClean="0"/>
                        <a:t>Periodic</a:t>
                      </a:r>
                      <a:r>
                        <a:rPr lang="en-US" sz="1600" baseline="0" dirty="0" smtClean="0"/>
                        <a:t> Workflow Review</a:t>
                      </a:r>
                      <a:endParaRPr lang="en-US" sz="1600" dirty="0"/>
                    </a:p>
                  </a:txBody>
                  <a:tcPr>
                    <a:solidFill>
                      <a:srgbClr val="002060"/>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17792030"/>
              </p:ext>
            </p:extLst>
          </p:nvPr>
        </p:nvGraphicFramePr>
        <p:xfrm>
          <a:off x="225567" y="2516473"/>
          <a:ext cx="6412739" cy="4831080"/>
        </p:xfrm>
        <a:graphic>
          <a:graphicData uri="http://schemas.openxmlformats.org/drawingml/2006/table">
            <a:tbl>
              <a:tblPr bandRow="1">
                <a:tableStyleId>{5C22544A-7EE6-4342-B048-85BDC9FD1C3A}</a:tableStyleId>
              </a:tblPr>
              <a:tblGrid>
                <a:gridCol w="704112"/>
                <a:gridCol w="1139595"/>
                <a:gridCol w="4569032"/>
              </a:tblGrid>
              <a:tr h="183476">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70909">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53316">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512728">
                <a:tc>
                  <a:txBody>
                    <a:bodyPr/>
                    <a:lstStyle/>
                    <a:p>
                      <a:pPr algn="ctr"/>
                      <a:r>
                        <a:rPr lang="en-US" sz="900" dirty="0" smtClean="0">
                          <a:latin typeface="Arial" panose="020B0604020202020204" pitchFamily="34" charset="0"/>
                          <a:cs typeface="Arial" panose="020B0604020202020204" pitchFamily="34" charset="0"/>
                        </a:rPr>
                        <a:t>Client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Confirm Workflow Reports Needed</a:t>
                      </a:r>
                      <a:r>
                        <a:rPr lang="en-US" sz="900" baseline="0" dirty="0" smtClean="0">
                          <a:latin typeface="Arial" panose="020B0604020202020204" pitchFamily="34" charset="0"/>
                          <a:cs typeface="Arial" panose="020B0604020202020204" pitchFamily="34" charset="0"/>
                        </a:rPr>
                        <a:t> by Advisor</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2 Weeks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Work</a:t>
                      </a:r>
                      <a:r>
                        <a:rPr lang="en-US" sz="900" b="1" baseline="0" dirty="0" smtClean="0">
                          <a:effectLst/>
                          <a:latin typeface="Arial" panose="020B0604020202020204" pitchFamily="34" charset="0"/>
                          <a:cs typeface="Arial" panose="020B0604020202020204" pitchFamily="34" charset="0"/>
                        </a:rPr>
                        <a:t> with the Advisor to identify the types of reports needed for the review</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Analysis varies firm-to-firm but t</a:t>
                      </a:r>
                      <a:r>
                        <a:rPr lang="en-US" sz="900" b="0" dirty="0" smtClean="0">
                          <a:effectLst/>
                          <a:latin typeface="Arial" panose="020B0604020202020204" pitchFamily="34" charset="0"/>
                          <a:cs typeface="Arial" panose="020B0604020202020204" pitchFamily="34" charset="0"/>
                        </a:rPr>
                        <a:t>ypically, the following </a:t>
                      </a:r>
                      <a:r>
                        <a:rPr lang="en-US" sz="900" dirty="0" smtClean="0">
                          <a:effectLst/>
                          <a:latin typeface="Arial" panose="020B0604020202020204" pitchFamily="34" charset="0"/>
                          <a:cs typeface="Arial" panose="020B0604020202020204" pitchFamily="34" charset="0"/>
                        </a:rPr>
                        <a:t>reports are needed:</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Quarterly completed workflow report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Past due completed workflow analysis</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Current active workflow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0556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Schedule Workflow Review</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2 Weeks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dirty="0" smtClean="0">
                          <a:effectLst/>
                          <a:latin typeface="Arial" panose="020B0604020202020204" pitchFamily="34" charset="0"/>
                          <a:cs typeface="Arial" panose="020B0604020202020204" pitchFamily="34" charset="0"/>
                        </a:rPr>
                        <a:t>When</a:t>
                      </a:r>
                      <a:r>
                        <a:rPr lang="en-US" sz="900" b="1" i="1" baseline="0" dirty="0" smtClean="0">
                          <a:effectLst/>
                          <a:latin typeface="Arial" panose="020B0604020202020204" pitchFamily="34" charset="0"/>
                          <a:cs typeface="Arial" panose="020B0604020202020204" pitchFamily="34" charset="0"/>
                        </a:rPr>
                        <a:t> scheduling be sure to take</a:t>
                      </a:r>
                      <a:r>
                        <a:rPr lang="en-US" sz="900" b="1" i="1" dirty="0" smtClean="0">
                          <a:effectLst/>
                          <a:latin typeface="Arial" panose="020B0604020202020204" pitchFamily="34" charset="0"/>
                          <a:cs typeface="Arial" panose="020B0604020202020204" pitchFamily="34" charset="0"/>
                        </a:rPr>
                        <a:t> into consideration the amount of time that is required to generate reports needed for this review</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Book the room, resources, and attendees for the</a:t>
                      </a:r>
                      <a:r>
                        <a:rPr lang="en-US" sz="900" b="1" baseline="0" dirty="0" smtClean="0">
                          <a:effectLst/>
                          <a:latin typeface="Arial" panose="020B0604020202020204" pitchFamily="34" charset="0"/>
                          <a:cs typeface="Arial" panose="020B0604020202020204" pitchFamily="34" charset="0"/>
                        </a:rPr>
                        <a:t> r</a:t>
                      </a:r>
                      <a:r>
                        <a:rPr lang="en-US" sz="900" b="1" dirty="0" smtClean="0">
                          <a:effectLst/>
                          <a:latin typeface="Arial" panose="020B0604020202020204" pitchFamily="34" charset="0"/>
                          <a:cs typeface="Arial" panose="020B0604020202020204" pitchFamily="34" charset="0"/>
                        </a:rPr>
                        <a:t>eview</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 preparation for the review, request attendees log feedback on ways to improve workflows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 feedback could</a:t>
                      </a:r>
                      <a:r>
                        <a:rPr lang="en-US" sz="900" b="0" baseline="0" dirty="0" smtClean="0">
                          <a:effectLst/>
                          <a:latin typeface="Arial" panose="020B0604020202020204" pitchFamily="34" charset="0"/>
                          <a:cs typeface="Arial" panose="020B0604020202020204" pitchFamily="34" charset="0"/>
                        </a:rPr>
                        <a:t> be around editing existing workflows or creating new ones depending on the needs of the firm</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It’s important to gather this feedback from each individual team member, because they all play a different role in the workflow and therefore contribute a unique perspective on how things can be improved for all parties</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651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Create Workflow Reports</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i="1" dirty="0" smtClean="0">
                          <a:effectLst/>
                          <a:latin typeface="Arial" panose="020B0604020202020204" pitchFamily="34" charset="0"/>
                          <a:cs typeface="Arial" panose="020B0604020202020204" pitchFamily="34" charset="0"/>
                        </a:rPr>
                        <a:t>Typically firms develop automated report templates that can be used  to</a:t>
                      </a:r>
                      <a:r>
                        <a:rPr lang="en-US" sz="900" b="1" i="1" baseline="0" dirty="0" smtClean="0">
                          <a:effectLst/>
                          <a:latin typeface="Arial" panose="020B0604020202020204" pitchFamily="34" charset="0"/>
                          <a:cs typeface="Arial" panose="020B0604020202020204" pitchFamily="34" charset="0"/>
                        </a:rPr>
                        <a:t> streamline the reporting process every Periodic Workflow Review</a:t>
                      </a:r>
                      <a:endParaRPr lang="en-US" sz="900" b="1" i="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Utilize the firm's systems to generate the reports identified by the Advisor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Ensure all data</a:t>
                      </a:r>
                      <a:r>
                        <a:rPr lang="en-US" sz="900" b="0" baseline="0" dirty="0" smtClean="0">
                          <a:effectLst/>
                          <a:latin typeface="Arial" panose="020B0604020202020204" pitchFamily="34" charset="0"/>
                          <a:cs typeface="Arial" panose="020B0604020202020204" pitchFamily="34" charset="0"/>
                        </a:rPr>
                        <a:t> being used in the reports is up-to-date  and accurate</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reports for any errors or issues</a:t>
                      </a:r>
                      <a:r>
                        <a:rPr lang="en-US" sz="900" b="1" baseline="0" dirty="0" smtClean="0">
                          <a:effectLst/>
                          <a:latin typeface="Arial" panose="020B0604020202020204" pitchFamily="34" charset="0"/>
                          <a:cs typeface="Arial" panose="020B0604020202020204" pitchFamily="34" charset="0"/>
                        </a:rPr>
                        <a:t> either due technology or oversight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Draft a cover letter for reports explaining what’s enclosed and key findings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Provide the materials to the Advisor for review</a:t>
                      </a:r>
                      <a:r>
                        <a:rPr lang="en-US" sz="900" b="1" baseline="0" dirty="0" smtClean="0">
                          <a:effectLst/>
                          <a:latin typeface="Arial" panose="020B0604020202020204" pitchFamily="34" charset="0"/>
                          <a:cs typeface="Arial" panose="020B0604020202020204" pitchFamily="34" charset="0"/>
                        </a:rPr>
                        <a:t> before presenting everything to the other team members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This allows the Advisors time to prepare for the review and identify what are the key areas or issues that should be discussed in more depth</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13691" y="1758983"/>
            <a:ext cx="6453809" cy="707886"/>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monitor the firm’s operations, particularly by evaluating the firm’s workflows. It is in this review that the firm identifies ways to improve overall operations within the firm as well as the firm’s workflow library that’s being used to support those operations. Best practice is to conduct a “Periodic Workflow Review” on a quarterly or bi-annual basis. </a:t>
            </a:r>
            <a:endParaRPr lang="en-US" sz="1000" dirty="0"/>
          </a:p>
        </p:txBody>
      </p:sp>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807493148"/>
              </p:ext>
            </p:extLst>
          </p:nvPr>
        </p:nvGraphicFramePr>
        <p:xfrm>
          <a:off x="213693" y="1828831"/>
          <a:ext cx="6453808" cy="2590800"/>
        </p:xfrm>
        <a:graphic>
          <a:graphicData uri="http://schemas.openxmlformats.org/drawingml/2006/table">
            <a:tbl>
              <a:tblPr bandRow="1">
                <a:tableStyleId>{5C22544A-7EE6-4342-B048-85BDC9FD1C3A}</a:tableStyleId>
              </a:tblPr>
              <a:tblGrid>
                <a:gridCol w="704112"/>
                <a:gridCol w="1139595"/>
                <a:gridCol w="4610101"/>
              </a:tblGrid>
              <a:tr h="168021">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57148">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40971">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137012">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Conduct Workflow Review</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Present the reports to the team and review progress to goals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firm’s deficiencies and opportunities based on</a:t>
                      </a:r>
                      <a:r>
                        <a:rPr lang="en-US" sz="900" b="1" baseline="0" dirty="0" smtClean="0">
                          <a:effectLst/>
                          <a:latin typeface="Arial" panose="020B0604020202020204" pitchFamily="34" charset="0"/>
                          <a:cs typeface="Arial" panose="020B0604020202020204" pitchFamily="34" charset="0"/>
                        </a:rPr>
                        <a:t> the report findings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 sure to celebrate any positive trending data to increase firm morale toward collectively reaching operational goals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feedback  on</a:t>
                      </a:r>
                      <a:r>
                        <a:rPr lang="en-US" sz="900" b="1" baseline="0" dirty="0" smtClean="0">
                          <a:effectLst/>
                          <a:latin typeface="Arial" panose="020B0604020202020204" pitchFamily="34" charset="0"/>
                          <a:cs typeface="Arial" panose="020B0604020202020204" pitchFamily="34" charset="0"/>
                        </a:rPr>
                        <a:t> ways to improve workflows within the firm</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Allow</a:t>
                      </a:r>
                      <a:r>
                        <a:rPr lang="en-US" sz="900" b="0" baseline="0" dirty="0" smtClean="0">
                          <a:effectLst/>
                          <a:latin typeface="Arial" panose="020B0604020202020204" pitchFamily="34" charset="0"/>
                          <a:cs typeface="Arial" panose="020B0604020202020204" pitchFamily="34" charset="0"/>
                        </a:rPr>
                        <a:t> time for each team member to present their feedback that they’ve logged in preparation for the review and discuss it with the entire team</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changes to be implemented within the firm, whether that’s changes to the</a:t>
                      </a:r>
                      <a:r>
                        <a:rPr lang="en-US" sz="900" b="1" baseline="0" dirty="0" smtClean="0">
                          <a:effectLst/>
                          <a:latin typeface="Arial" panose="020B0604020202020204" pitchFamily="34" charset="0"/>
                          <a:cs typeface="Arial" panose="020B0604020202020204" pitchFamily="34" charset="0"/>
                        </a:rPr>
                        <a:t> workflow s or to individual’s behaviors </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changes do need to be made, be specific about: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What those changes are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How they’ll be implemented</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Who is responsible for seeing those through</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6295750"/>
              </p:ext>
            </p:extLst>
          </p:nvPr>
        </p:nvGraphicFramePr>
        <p:xfrm>
          <a:off x="213692" y="4558456"/>
          <a:ext cx="6453808" cy="2453640"/>
        </p:xfrm>
        <a:graphic>
          <a:graphicData uri="http://schemas.openxmlformats.org/drawingml/2006/table">
            <a:tbl>
              <a:tblPr bandRow="1">
                <a:tableStyleId>{5C22544A-7EE6-4342-B048-85BDC9FD1C3A}</a:tableStyleId>
              </a:tblPr>
              <a:tblGrid>
                <a:gridCol w="704112"/>
                <a:gridCol w="1139595"/>
                <a:gridCol w="4610101"/>
              </a:tblGrid>
              <a:tr h="149062">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38852">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24558">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931125">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Oversee Tasks to Monitor</a:t>
                      </a:r>
                      <a:r>
                        <a:rPr lang="en-US" sz="900" baseline="0" dirty="0" smtClean="0">
                          <a:latin typeface="Arial" panose="020B0604020202020204" pitchFamily="34" charset="0"/>
                          <a:cs typeface="Arial" panose="020B0604020202020204" pitchFamily="34" charset="0"/>
                        </a:rPr>
                        <a:t> Operations</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After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Reinforce any changes within firm to the team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Distribute </a:t>
                      </a:r>
                      <a:r>
                        <a:rPr lang="en-US" sz="900" b="0" baseline="0" dirty="0" smtClean="0">
                          <a:effectLst/>
                          <a:latin typeface="Arial" panose="020B0604020202020204" pitchFamily="34" charset="0"/>
                          <a:cs typeface="Arial" panose="020B0604020202020204" pitchFamily="34" charset="0"/>
                        </a:rPr>
                        <a:t>a summary of what those changes are on paper or via email to the team as appropriate and file for record-keeping purposes</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Assign follow-up tasks to team members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Ensure</a:t>
                      </a:r>
                      <a:r>
                        <a:rPr lang="en-US" sz="900" b="0" baseline="0" dirty="0" smtClean="0">
                          <a:effectLst/>
                          <a:latin typeface="Arial" panose="020B0604020202020204" pitchFamily="34" charset="0"/>
                          <a:cs typeface="Arial" panose="020B0604020202020204" pitchFamily="34" charset="0"/>
                        </a:rPr>
                        <a:t> every team member is aware of what role they play in ensuring </a:t>
                      </a:r>
                      <a:r>
                        <a:rPr lang="en-US" sz="900" b="0" baseline="0" smtClean="0">
                          <a:effectLst/>
                          <a:latin typeface="Arial" panose="020B0604020202020204" pitchFamily="34" charset="0"/>
                          <a:cs typeface="Arial" panose="020B0604020202020204" pitchFamily="34" charset="0"/>
                        </a:rPr>
                        <a:t>the changes are </a:t>
                      </a:r>
                      <a:r>
                        <a:rPr lang="en-US" sz="900" b="0" baseline="0" dirty="0" smtClean="0">
                          <a:effectLst/>
                          <a:latin typeface="Arial" panose="020B0604020202020204" pitchFamily="34" charset="0"/>
                          <a:cs typeface="Arial" panose="020B0604020202020204" pitchFamily="34" charset="0"/>
                        </a:rPr>
                        <a:t>executed </a:t>
                      </a:r>
                      <a:r>
                        <a:rPr lang="en-US" sz="900" b="0" baseline="0" smtClean="0">
                          <a:effectLst/>
                          <a:latin typeface="Arial" panose="020B0604020202020204" pitchFamily="34" charset="0"/>
                          <a:cs typeface="Arial" panose="020B0604020202020204" pitchFamily="34" charset="0"/>
                        </a:rPr>
                        <a:t>and implemented</a:t>
                      </a:r>
                      <a:endParaRPr lang="en-US" sz="900" b="0" baseline="0" dirty="0" smtClean="0">
                        <a:effectLst/>
                        <a:latin typeface="Arial" panose="020B0604020202020204" pitchFamily="34" charset="0"/>
                        <a:cs typeface="Arial" panose="020B0604020202020204" pitchFamily="34" charset="0"/>
                      </a:endParaRP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If changed behavior is required of any team members, set reminders to periodically check-in to monitor and ensure appropriate efforts are being made</a:t>
                      </a:r>
                      <a:endParaRPr lang="en-US" sz="900" b="1"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Launch the "Periodic Workflow Review" workflow again</a:t>
                      </a:r>
                      <a:endParaRPr lang="en-US" sz="900" dirty="0" smtClean="0">
                        <a:latin typeface="Arial" panose="020B0604020202020204" pitchFamily="34" charset="0"/>
                        <a:cs typeface="Arial" panose="020B0604020202020204" pitchFamily="34" charset="0"/>
                      </a:endParaRPr>
                    </a:p>
                    <a:p>
                      <a:pPr marL="6286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Typicall</a:t>
                      </a:r>
                      <a:r>
                        <a:rPr lang="en-US" sz="900" b="0" baseline="0" dirty="0" smtClean="0">
                          <a:effectLst/>
                          <a:latin typeface="Arial" panose="020B0604020202020204" pitchFamily="34" charset="0"/>
                          <a:cs typeface="Arial" panose="020B0604020202020204" pitchFamily="34" charset="0"/>
                        </a:rPr>
                        <a:t>y this is launched on a quarterly or bi-annual basis to continue to track and monitor operations within the firm</a:t>
                      </a:r>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TextBox 13"/>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5" name="TextBox 14"/>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Operations Management – Periodic Workflow Review</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964522191"/>
              </p:ext>
            </p:extLst>
          </p:nvPr>
        </p:nvGraphicFramePr>
        <p:xfrm>
          <a:off x="201815" y="1360225"/>
          <a:ext cx="6453809" cy="373578"/>
        </p:xfrm>
        <a:graphic>
          <a:graphicData uri="http://schemas.openxmlformats.org/drawingml/2006/table">
            <a:tbl>
              <a:tblPr firstRow="1" bandRow="1">
                <a:tableStyleId>{5C22544A-7EE6-4342-B048-85BDC9FD1C3A}</a:tableStyleId>
              </a:tblPr>
              <a:tblGrid>
                <a:gridCol w="6453809"/>
              </a:tblGrid>
              <a:tr h="373578">
                <a:tc>
                  <a:txBody>
                    <a:bodyPr/>
                    <a:lstStyle/>
                    <a:p>
                      <a:pPr lvl="0" algn="ctr"/>
                      <a:r>
                        <a:rPr lang="en-US" sz="1600" dirty="0" smtClean="0"/>
                        <a:t>Periodic</a:t>
                      </a:r>
                      <a:r>
                        <a:rPr lang="en-US" sz="1600" baseline="0" dirty="0" smtClean="0"/>
                        <a:t> Workflow Review</a:t>
                      </a:r>
                      <a:endParaRPr lang="en-US" sz="1600" dirty="0"/>
                    </a:p>
                  </a:txBody>
                  <a:tcPr>
                    <a:solidFill>
                      <a:srgbClr val="002060"/>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666</Words>
  <Application>Microsoft Office PowerPoint</Application>
  <PresentationFormat>On-screen Show (4:3)</PresentationFormat>
  <Paragraphs>76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24</cp:revision>
  <cp:lastPrinted>2015-02-24T21:16:01Z</cp:lastPrinted>
  <dcterms:created xsi:type="dcterms:W3CDTF">2015-02-24T20:42:17Z</dcterms:created>
  <dcterms:modified xsi:type="dcterms:W3CDTF">2019-01-08T15:24:05Z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jshon73032</vt:lpwstr>
  </property>
  <property fmtid="{D5CDD505-2E9C-101B-9397-08002B2CF9AE}" pid="3" name="Offisync_UpdateToken">
    <vt:lpwstr>1</vt:lpwstr>
  </property>
  <property fmtid="{D5CDD505-2E9C-101B-9397-08002B2CF9AE}" pid="4" name="Offisync_ProviderInitializationData">
    <vt:lpwstr>https://sei.jiveon.com</vt:lpwstr>
  </property>
  <property fmtid="{D5CDD505-2E9C-101B-9397-08002B2CF9AE}" pid="5" name="Offisync_ServerID">
    <vt:lpwstr>2bde6a04-5b4d-4157-b3f0-c0ef8aef0196</vt:lpwstr>
  </property>
  <property fmtid="{D5CDD505-2E9C-101B-9397-08002B2CF9AE}" pid="6" name="Jive_VersionGuid">
    <vt:lpwstr>f33d0ce0-dbbc-42eb-a3d8-43cd4c60f81b</vt:lpwstr>
  </property>
  <property fmtid="{D5CDD505-2E9C-101B-9397-08002B2CF9AE}" pid="7" name="Offisync_UniqueId">
    <vt:lpwstr>1713</vt:lpwstr>
  </property>
</Properties>
</file>