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9" r:id="rId2"/>
    <p:sldId id="272" r:id="rId3"/>
    <p:sldId id="270" r:id="rId4"/>
    <p:sldId id="271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860" autoAdjust="0"/>
  </p:normalViewPr>
  <p:slideViewPr>
    <p:cSldViewPr snapToGrid="0">
      <p:cViewPr>
        <p:scale>
          <a:sx n="120" d="100"/>
          <a:sy n="120" d="100"/>
        </p:scale>
        <p:origin x="-1267" y="136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DE881-68D8-4D14-80E6-3971AF7F8476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68708-22C5-4752-801F-794548D7F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25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68708-22C5-4752-801F-794548D7F5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8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68708-22C5-4752-801F-794548D7F5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1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68708-22C5-4752-801F-794548D7F5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0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tic.cdn.responsys.net/i2/responsysimages/content/seic/ADV_1702_Wealth%20Mgmt%20Meeting%20Agenda.doc" TargetMode="External"/><Relationship Id="rId4" Type="http://schemas.openxmlformats.org/officeDocument/2006/relationships/hyperlink" Target="http://static.cdn.responsys.net/i2/responsysimages/content/seic/ADV_1504_Missing%20Info%20Checklist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4_Meeting%20Confirmation%20Letter.doc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tic.cdn.responsys.net/i2/responsysimages/content/seic/ADV_1504_Referral%20Thank%20You%20Letter.docx" TargetMode="External"/><Relationship Id="rId4" Type="http://schemas.openxmlformats.org/officeDocument/2006/relationships/hyperlink" Target="http://static.cdn.responsys.net/i2/responsysimages/content/seic/ADV_1504_Summary%20Lett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2099818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" y="8928351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 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97" y="1996915"/>
            <a:ext cx="639282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0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successfully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create, present, &amp; implement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comprehensive wealth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plan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a client. The purpose of the meeting is to initiate the onboarding process for a client, which will eventually move the client from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prospect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phase into the regular client service process.</a:t>
            </a:r>
            <a:endParaRPr lang="en-US" sz="10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21615"/>
              </p:ext>
            </p:extLst>
          </p:nvPr>
        </p:nvGraphicFramePr>
        <p:xfrm>
          <a:off x="237398" y="3140318"/>
          <a:ext cx="6386687" cy="53873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42980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Data from Prospect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initiated when a wealth management meeting is scheduled with a prospective client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prospect’s record to confirm data needed for proposal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comprehensive list of  all the information needed  and identify what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is still needed from the prospect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"Missing Info Checklist"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the prospect to request any necessary data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clearly list and explain the information that is needed so nothing is missed or misinterpreted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the prospect to confirm there’s a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complete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understanding of the request 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Receipt of Requested Data</a:t>
                      </a:r>
                    </a:p>
                    <a:p>
                      <a:pPr algn="ctr"/>
                      <a:endParaRPr lang="en-US" sz="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5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data requested from the prospect has been received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not all necessary info has been provided by the prospect, reschedule meeting to a later date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Plan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Agenda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5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the firm's systems to generate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wealth management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 is a detailed plan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created based on the initial proposal, which typically includes a detailed financial analysis/proposal, all services to be provided to the prospect, and a review of the onboarding process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any paperwork to implement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proposed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to help speed up the signature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onboarding process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example, paperwork typically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involved in wealth management meeting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9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 (including client’s risk tolerance)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 application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Custodial agreement / brokerage agreement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any appropriate service request workflows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 especially important if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you’re starting the account opening process 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the meeting agenda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"</a:t>
                      </a:r>
                      <a:r>
                        <a:rPr lang="en-US" sz="900" u="sng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Wealth Management</a:t>
                      </a:r>
                      <a:r>
                        <a:rPr lang="en-US" sz="900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lang="en-US" sz="900" u="sng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Meeting Agenda" Template</a:t>
                      </a:r>
                      <a:r>
                        <a:rPr lang="en-US" sz="900" u="sng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</a:t>
                      </a:r>
                      <a:r>
                        <a:rPr lang="en-US" sz="90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92" y="4191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686874"/>
              </p:ext>
            </p:extLst>
          </p:nvPr>
        </p:nvGraphicFramePr>
        <p:xfrm>
          <a:off x="213689" y="2047946"/>
          <a:ext cx="6387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6"/>
                <a:gridCol w="33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 Management Meeting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Asset Management Execution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6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2099818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" y="8917718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 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777394"/>
              </p:ext>
            </p:extLst>
          </p:nvPr>
        </p:nvGraphicFramePr>
        <p:xfrm>
          <a:off x="216132" y="2520637"/>
          <a:ext cx="6397319" cy="3009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53612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8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8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8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Plan to Team &amp; Collect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Feedback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3 Days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prospect’s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wealth management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to 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the appropriate level of service for this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particular plan (e.g.. how often the client should come in for a Review Meeting)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team feedback &amp; identify changes that need to be made to the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team sign-off on plan before presenting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to the client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Meeting Specifics with Prospect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step is completed via phone and/or email depending on the 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Advisor’s or prospect’s preferences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in-person provide directions on meeting location, parking, etc.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web-based, provide dial-in, web link, log-in instructions,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 prospect to bring any requested documents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(if applicable)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confirmation is being performed via email, draft and send a meeting confirmation letter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"Meeting Confirmation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92" y="4191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89562"/>
              </p:ext>
            </p:extLst>
          </p:nvPr>
        </p:nvGraphicFramePr>
        <p:xfrm>
          <a:off x="213689" y="2047946"/>
          <a:ext cx="6387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6"/>
                <a:gridCol w="33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 Management Meeting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Asset Management Execution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2099818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" y="8747590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 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165735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4598"/>
              </p:ext>
            </p:extLst>
          </p:nvPr>
        </p:nvGraphicFramePr>
        <p:xfrm>
          <a:off x="224326" y="2519959"/>
          <a:ext cx="6389126" cy="3642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45419"/>
              </a:tblGrid>
              <a:tr h="15895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8065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2823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0096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Room Resources &amp; Technology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Day of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there are enough printed materials, chairs, beverages, and pens/notepads organized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meeting room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the Advisor as needed for preferences for meeting space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up &amp; test all technology being used during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5-10 minutes before to ensure it’s working properly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breakfast/lunch meeting, place all food orders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677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Wealth Management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discussion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Agenda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Immediate Client Concerns / Additions to Agenda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ensure the prospect doesn’t have any outstanding concerns or issues that would impede them from signing off on the plan</a:t>
                      </a:r>
                      <a:endParaRPr lang="en-US" sz="900" b="1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</a:t>
                      </a:r>
                      <a:r>
                        <a:rPr lang="en-US" sz="9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Wealth Management P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and Obtain Sign-off on Plan</a:t>
                      </a:r>
                      <a:endParaRPr lang="en-US" sz="9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Forms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obtain signatures on all relevant paperwork, such as the IPS and/or custodial/brokerage agreement</a:t>
                      </a:r>
                      <a:endParaRPr lang="en-US" sz="9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Expectations for Ongoing Client Service</a:t>
                      </a:r>
                      <a:endParaRPr lang="en-US" sz="9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Next Steps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 ensure everyone’s aware of what was  discussed and what is expected coming out of the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92" y="4191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89562"/>
              </p:ext>
            </p:extLst>
          </p:nvPr>
        </p:nvGraphicFramePr>
        <p:xfrm>
          <a:off x="213689" y="2047946"/>
          <a:ext cx="6387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6"/>
                <a:gridCol w="33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 Management Meeting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Asset Management Execution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2099818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" y="8747590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 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01471"/>
              </p:ext>
            </p:extLst>
          </p:nvPr>
        </p:nvGraphicFramePr>
        <p:xfrm>
          <a:off x="213693" y="2532057"/>
          <a:ext cx="6389126" cy="443402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8930"/>
                <a:gridCol w="1004777"/>
                <a:gridCol w="4545419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701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Meeting Follow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Tasks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and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ssign any tasks coming out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meeting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any time-sensitive items coming out of the meeting (e.g.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trades)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tasks to appropriate team members within the firm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example: If CSA needs to process any new paperwork (IPS, account application, custodial/brokerage agreement, etc.)</a:t>
                      </a:r>
                    </a:p>
                    <a:p>
                      <a:pPr marL="15430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follow the firm’s compliance procedures throughout this process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CRM and any other  relevant systems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meeting notes &amp; any follow-up tasks in the CRM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all data in the CRM &amp; and all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other firm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the</a:t>
                      </a:r>
                      <a:r>
                        <a:rPr lang="en-US" sz="900" b="1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"Asset Management Execution" workflow</a:t>
                      </a:r>
                      <a:endParaRPr lang="en-US" sz="900" strike="noStrik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Summary Letter to Prospect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 a mailed hand-written note or an email to the prospect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a summary letter to the prospect which: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Outlines what was agreed-upon and identifies next steps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"Summary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 to Referral Source (if applicable)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referral source to demonstrate the firm’s formal gratitude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source which: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Explains that the prospect did decide work with the firm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referral source of the lead opportunity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"Referral Thank You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92" y="4191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89562"/>
              </p:ext>
            </p:extLst>
          </p:nvPr>
        </p:nvGraphicFramePr>
        <p:xfrm>
          <a:off x="213689" y="2047946"/>
          <a:ext cx="6387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6"/>
                <a:gridCol w="33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 Management Meeting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Asset Management Execution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1089</Words>
  <Application>Microsoft Office PowerPoint</Application>
  <PresentationFormat>On-screen Show (4:3)</PresentationFormat>
  <Paragraphs>146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68</cp:revision>
  <cp:lastPrinted>2015-02-24T21:16:01Z</cp:lastPrinted>
  <dcterms:created xsi:type="dcterms:W3CDTF">2015-02-24T20:42:17Z</dcterms:created>
  <dcterms:modified xsi:type="dcterms:W3CDTF">2019-01-07T21:36:25Z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5</vt:lpwstr>
  </property>
  <property fmtid="{D5CDD505-2E9C-101B-9397-08002B2CF9AE}" pid="3" name="Offisync_ProviderInitializationData">
    <vt:lpwstr>https://sei.jiveon.com</vt:lpwstr>
  </property>
  <property fmtid="{D5CDD505-2E9C-101B-9397-08002B2CF9AE}" pid="4" name="Jive_VersionGuid">
    <vt:lpwstr>3ed624f7-2af6-47a3-b693-915b60023048</vt:lpwstr>
  </property>
  <property fmtid="{D5CDD505-2E9C-101B-9397-08002B2CF9AE}" pid="5" name="Offisync_ServerID">
    <vt:lpwstr>2bde6a04-5b4d-4157-b3f0-c0ef8aef0196</vt:lpwstr>
  </property>
  <property fmtid="{D5CDD505-2E9C-101B-9397-08002B2CF9AE}" pid="6" name="Offisync_UniqueId">
    <vt:lpwstr>1648</vt:lpwstr>
  </property>
  <property fmtid="{D5CDD505-2E9C-101B-9397-08002B2CF9AE}" pid="7" name="Jive_LatestUserAccountName">
    <vt:lpwstr>jshon73032</vt:lpwstr>
  </property>
</Properties>
</file>