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69" r:id="rId2"/>
    <p:sldId id="271" r:id="rId3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60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 snapToGrid="0">
      <p:cViewPr>
        <p:scale>
          <a:sx n="100" d="100"/>
          <a:sy n="100" d="100"/>
        </p:scale>
        <p:origin x="-1747" y="787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E392FA-6831-4F7D-956C-BD6C11B5ADD4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A8679-DD9B-4D43-B398-9C1ACE0444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20140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A8679-DD9B-4D43-B398-9C1ACE0444E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05083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7363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8802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11437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35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63625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67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07047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80213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5647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8304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12855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B4AC37-4002-4330-802E-C18B64092E61}" type="datetimeFigureOut">
              <a:rPr lang="en-US" smtClean="0"/>
              <a:t>1/7/2019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C59E7-17B1-426C-A4E2-70B63E58017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1246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"/>
            <a:ext cx="6858000" cy="2099818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3692" y="893809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  No further distribution is intended.</a:t>
            </a:r>
          </a:p>
          <a:p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4300" y="1790082"/>
            <a:ext cx="6553200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16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600" b="1" dirty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1200" b="1" dirty="0" smtClean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1000" b="1" dirty="0" smtClean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Description: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This workflow describes all the steps required to successfully implement an investment management plan for a client.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The purpose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of the workflow is to complete the onboarding process for a client, which will officially move the client from the prospect phase </a:t>
            </a:r>
            <a:r>
              <a:rPr lang="en-US" sz="1000" dirty="0" smtClean="0">
                <a:latin typeface="Arial" panose="020B0604020202020204" pitchFamily="34" charset="0"/>
                <a:cs typeface="Arial" panose="020B0604020202020204" pitchFamily="34" charset="0"/>
              </a:rPr>
              <a:t>into the </a:t>
            </a:r>
            <a:r>
              <a:rPr lang="en-US" sz="1000" dirty="0">
                <a:latin typeface="Arial" panose="020B0604020202020204" pitchFamily="34" charset="0"/>
                <a:cs typeface="Arial" panose="020B0604020202020204" pitchFamily="34" charset="0"/>
              </a:rPr>
              <a:t>regular client service process.</a:t>
            </a:r>
            <a:endParaRPr lang="en-US" sz="1000" b="1" dirty="0">
              <a:solidFill>
                <a:srgbClr val="173B6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4289106"/>
              </p:ext>
            </p:extLst>
          </p:nvPr>
        </p:nvGraphicFramePr>
        <p:xfrm>
          <a:off x="192571" y="3096992"/>
          <a:ext cx="6453808" cy="1859280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121691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PREPARE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220044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Send Welcome Kit to Client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 Welcome kit generally includes a letter from the principal, contact directory, service-level agreements, etc.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Organize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all the content</a:t>
                      </a: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, prepare the package, and send kit to client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0056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Client to Key Stakeholders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Introduce client to team and any third-parties (i.e. attorneys, CPAs, etc.)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Ensure</a:t>
                      </a: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the client also understands everyone’s roles so there’s an understanding of who to contact for what in the future</a:t>
                      </a:r>
                      <a:endParaRPr lang="en-US" sz="900" b="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3692" y="419100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ONBOARDING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8921630"/>
              </p:ext>
            </p:extLst>
          </p:nvPr>
        </p:nvGraphicFramePr>
        <p:xfrm>
          <a:off x="204168" y="5094491"/>
          <a:ext cx="6453808" cy="3783494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610101"/>
              </a:tblGrid>
              <a:tr h="27813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59080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CONDUCT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20204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Manage Account Opening &amp; Funding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indent="0">
                        <a:buFont typeface="Arial" panose="020B0604020202020204" pitchFamily="34" charset="0"/>
                        <a:buNone/>
                      </a:pPr>
                      <a:r>
                        <a:rPr lang="en-US" sz="900" b="1" i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The time frame for completing</a:t>
                      </a:r>
                      <a:r>
                        <a:rPr lang="en-US" sz="900" b="1" i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this step depends on the coordination of a number of different factors, so it’s important to be proactive about monitoring the process and updating the client regularly</a:t>
                      </a:r>
                      <a:endParaRPr lang="en-US" sz="900" b="1" i="1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Launch any appropriate service request workflows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reminders within your CRM to periodically check the status of all accounts and provide updates to the client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sure to n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otify the</a:t>
                      </a: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when any accounts are opened or funded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Record each point of contact with the client in CRM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Advisor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Assign Appropriate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Investment Strategies</a:t>
                      </a:r>
                    </a:p>
                    <a:p>
                      <a:pPr algn="ctr"/>
                      <a:endParaRPr lang="en-US" sz="900" baseline="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Navigate to all relevant systems to ensure accounts are assigned to the appropriate investment strategies</a:t>
                      </a:r>
                      <a:r>
                        <a:rPr lang="en-US" sz="900" b="1" baseline="0" dirty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based on what was agreed-upon with the client</a:t>
                      </a:r>
                      <a:endParaRPr lang="en-US" sz="900" b="1" baseline="0" dirty="0" smtClean="0">
                        <a:solidFill>
                          <a:srgbClr val="FF0000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lvl="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Keep record of the following pieces of information, in case there is ever a need to substantiate the firm’s recommendation: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the past investment implementation the client is moving out of – Record asset allocation, assets, portfolio risk tolerance, and fees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the new investment implementation the client is moving into – Record asset allocation, assets, portfolio risk tolerance, and fees</a:t>
                      </a:r>
                    </a:p>
                    <a:p>
                      <a:pPr marL="628650" marR="0" lvl="1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For the overall investment proposal – Record rationale for why the firm is recommending the client move out of the current investment solution and into this new 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697949"/>
              </p:ext>
            </p:extLst>
          </p:nvPr>
        </p:nvGraphicFramePr>
        <p:xfrm>
          <a:off x="213689" y="2047946"/>
          <a:ext cx="63871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8386"/>
                <a:gridCol w="3328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Wealth Management Meeting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Asset Management Execution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836006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5"/>
            <a:ext cx="6858000" cy="2099818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  <p:sp>
        <p:nvSpPr>
          <p:cNvPr id="10" name="TextBox 9"/>
          <p:cNvSpPr txBox="1"/>
          <p:nvPr/>
        </p:nvSpPr>
        <p:spPr>
          <a:xfrm>
            <a:off x="213692" y="8747590"/>
            <a:ext cx="349486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" dirty="0"/>
              <a:t>© 2015 SEI. This information is proprietary.  No further distribution is intended.</a:t>
            </a:r>
          </a:p>
          <a:p>
            <a:endParaRPr lang="en-US" sz="8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42835659"/>
              </p:ext>
            </p:extLst>
          </p:nvPr>
        </p:nvGraphicFramePr>
        <p:xfrm>
          <a:off x="232743" y="2506812"/>
          <a:ext cx="6377607" cy="4026477"/>
        </p:xfrm>
        <a:graphic>
          <a:graphicData uri="http://schemas.openxmlformats.org/drawingml/2006/table">
            <a:tbl>
              <a:tblPr bandRow="1">
                <a:tableStyleId>{5C22544A-7EE6-4342-B048-85BDC9FD1C3A}</a:tableStyleId>
              </a:tblPr>
              <a:tblGrid>
                <a:gridCol w="704112"/>
                <a:gridCol w="1139595"/>
                <a:gridCol w="4533900"/>
              </a:tblGrid>
              <a:tr h="196414">
                <a:tc gridSpan="3">
                  <a:txBody>
                    <a:bodyPr/>
                    <a:lstStyle/>
                    <a:p>
                      <a:pPr algn="ctr"/>
                      <a:r>
                        <a:rPr lang="en-US" sz="11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Process Checklist</a:t>
                      </a:r>
                      <a:endParaRPr lang="en-US" sz="11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rgbClr val="60606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82961">
                <a:tc gridSpan="3"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FOLLOW-UP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accent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46957"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ROLE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TASK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solidFill>
                      <a:schemeClr val="bg1">
                        <a:lumMod val="6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DETAILS/TIPS</a:t>
                      </a:r>
                      <a:endParaRPr lang="en-US" sz="9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solidFill>
                      <a:schemeClr val="bg1">
                        <a:lumMod val="65000"/>
                      </a:schemeClr>
                    </a:solidFill>
                  </a:tcPr>
                </a:tc>
              </a:tr>
              <a:tr h="355160"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Client’s CRM Record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Record meeting notes and any follow-ups in the CRM</a:t>
                      </a:r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Update all data in the CRM &amp; and all</a:t>
                      </a:r>
                      <a:r>
                        <a:rPr lang="en-US" sz="900" b="1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other firm </a:t>
                      </a:r>
                      <a:r>
                        <a:rPr lang="en-US" sz="900" b="1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systems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Update contact's status to "Client“</a:t>
                      </a:r>
                      <a:endParaRPr lang="en-US" sz="900" dirty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645745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Set-Up &amp; Train Client on All Systems</a:t>
                      </a:r>
                    </a:p>
                    <a:p>
                      <a:pPr algn="ctr"/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Provide client with instructions for getting set-up on all investor portals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time with client to train on systems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(either in-person or via web conference, depending on the client’s preference)</a:t>
                      </a: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Demonstrate all the core functionalities then allow the client to try without help to ensure the client can navigate independently in the future</a:t>
                      </a:r>
                      <a:endParaRPr lang="en-US" sz="900" b="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323777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Client Service Associate</a:t>
                      </a:r>
                      <a:r>
                        <a:rPr lang="en-US" sz="9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algn="ctr"/>
                      <a:endParaRPr lang="en-US" sz="9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Coordinate Ongoing Client Contact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Schedule next meeting with client,</a:t>
                      </a:r>
                      <a:r>
                        <a:rPr lang="en-US" sz="900" b="1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which could either be the client’s first: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Statement Review 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It</a:t>
                      </a:r>
                      <a:r>
                        <a:rPr lang="en-US" sz="900" b="0" i="0" kern="1200" baseline="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i</a:t>
                      </a:r>
                      <a:r>
                        <a:rPr lang="en-US" sz="900" b="0" i="0" kern="1200" dirty="0" smtClean="0">
                          <a:solidFill>
                            <a:schemeClr val="dk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s a best practice to walk the client through the first statement to ensure the client understands the information that will be presented on a periodic basis</a:t>
                      </a:r>
                      <a:endParaRPr lang="en-US" sz="900" dirty="0" smtClean="0"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pPr marL="628650" lvl="1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Review Meeting</a:t>
                      </a:r>
                    </a:p>
                    <a:p>
                      <a:pPr marL="1085850" lvl="2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aseline="0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Be sure to take into consideration the team’s agreed-upon service-level for this particular client and plan (i.e. quarterly, bi-annual, or annual review meetings)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Set-up client on any firm communications (i.e. newsletters, investment commentary, blog updates, etc.)</a:t>
                      </a:r>
                    </a:p>
                    <a:p>
                      <a:pPr marL="171450" marR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900" b="1" dirty="0" smtClean="0"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Set reminders for ongoing contact with client (i.e. quarterly reviews, periodic contact, etc.)</a:t>
                      </a:r>
                      <a:endParaRPr lang="en-US" sz="9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4" name="TextBox 13"/>
          <p:cNvSpPr txBox="1"/>
          <p:nvPr/>
        </p:nvSpPr>
        <p:spPr>
          <a:xfrm>
            <a:off x="213692" y="419100"/>
            <a:ext cx="17876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ONBOARDING</a:t>
            </a:r>
            <a:endParaRPr lang="en-US" b="1" dirty="0">
              <a:solidFill>
                <a:srgbClr val="FFFF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solidFill>
                <a:srgbClr val="FFFFFF"/>
              </a:solidFill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927402"/>
              </p:ext>
            </p:extLst>
          </p:nvPr>
        </p:nvGraphicFramePr>
        <p:xfrm>
          <a:off x="213689" y="2047946"/>
          <a:ext cx="6387136" cy="370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58386"/>
                <a:gridCol w="332875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Wealth Management Meeting</a:t>
                      </a:r>
                      <a:endParaRPr lang="en-US" sz="1600" dirty="0"/>
                    </a:p>
                  </a:txBody>
                  <a:tcPr>
                    <a:solidFill>
                      <a:schemeClr val="bg2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Asset Management Execution</a:t>
                      </a:r>
                      <a:endParaRPr lang="en-US" sz="1600" dirty="0"/>
                    </a:p>
                  </a:txBody>
                  <a:tcPr>
                    <a:solidFill>
                      <a:schemeClr val="accent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677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FFFFFF"/>
      </a:dk2>
      <a:lt2>
        <a:srgbClr val="FFFFFF"/>
      </a:lt2>
      <a:accent1>
        <a:srgbClr val="173B6B"/>
      </a:accent1>
      <a:accent2>
        <a:srgbClr val="F0500A"/>
      </a:accent2>
      <a:accent3>
        <a:srgbClr val="13BFB1"/>
      </a:accent3>
      <a:accent4>
        <a:srgbClr val="91140F"/>
      </a:accent4>
      <a:accent5>
        <a:srgbClr val="037EA6"/>
      </a:accent5>
      <a:accent6>
        <a:srgbClr val="00692D"/>
      </a:accent6>
      <a:hlink>
        <a:srgbClr val="000000"/>
      </a:hlink>
      <a:folHlink>
        <a:srgbClr val="0000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622</Words>
  <Application>Microsoft Office PowerPoint</Application>
  <PresentationFormat>On-screen Show (4:3)</PresentationFormat>
  <Paragraphs>70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PowerPoint Presentation</vt:lpstr>
      <vt:lpstr>PowerPoint Presentation</vt:lpstr>
    </vt:vector>
  </TitlesOfParts>
  <Company>SEI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SEIUser</dc:creator>
  <cp:lastModifiedBy>McGonigal, Colin</cp:lastModifiedBy>
  <cp:revision>56</cp:revision>
  <cp:lastPrinted>2015-02-24T21:16:01Z</cp:lastPrinted>
  <dcterms:created xsi:type="dcterms:W3CDTF">2015-02-24T20:42:17Z</dcterms:created>
  <dcterms:modified xsi:type="dcterms:W3CDTF">2019-01-07T21:40:06Z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Offisync_ProviderInitializationData">
    <vt:lpwstr>https://sei.jiveon.com</vt:lpwstr>
  </property>
  <property fmtid="{D5CDD505-2E9C-101B-9397-08002B2CF9AE}" pid="3" name="Offisync_UpdateToken">
    <vt:lpwstr>2</vt:lpwstr>
  </property>
  <property fmtid="{D5CDD505-2E9C-101B-9397-08002B2CF9AE}" pid="4" name="Jive_VersionGuid">
    <vt:lpwstr>23978ae3-beb2-4bc8-92b6-ce6233f1eebb</vt:lpwstr>
  </property>
  <property fmtid="{D5CDD505-2E9C-101B-9397-08002B2CF9AE}" pid="5" name="Offisync_UniqueId">
    <vt:lpwstr>1649</vt:lpwstr>
  </property>
  <property fmtid="{D5CDD505-2E9C-101B-9397-08002B2CF9AE}" pid="6" name="Offisync_ServerID">
    <vt:lpwstr>2bde6a04-5b4d-4157-b3f0-c0ef8aef0196</vt:lpwstr>
  </property>
  <property fmtid="{D5CDD505-2E9C-101B-9397-08002B2CF9AE}" pid="7" name="Jive_LatestUserAccountName">
    <vt:lpwstr>jshon73032</vt:lpwstr>
  </property>
</Properties>
</file>