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63" y="49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92" y="8938984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692" y="1604185"/>
            <a:ext cx="643165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 and present a proposal to an existing client. In this scenario, typically the proposal has already been discussed with the client to some extent, and this is a matter of documenting and presenting the proposal to get the client’s sign-off to move forward with implementation. The presentation doesn’t necessarily require that you meet in person since in-person. This workflow differs from the Proposal Meeting workflow, which is typically reserved for a more formal meeting with a prospect.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64911"/>
              </p:ext>
            </p:extLst>
          </p:nvPr>
        </p:nvGraphicFramePr>
        <p:xfrm>
          <a:off x="213691" y="2095500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14472"/>
              </p:ext>
            </p:extLst>
          </p:nvPr>
        </p:nvGraphicFramePr>
        <p:xfrm>
          <a:off x="213693" y="3505535"/>
          <a:ext cx="6453808" cy="31064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Validate Type of Proposal &amp; Data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client record to determine what type of proposal is needed and confirm with Advisor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and collect data needed for proposal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Proposal &amp; Paperwork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Utilize firm's systems to generate proposal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 paperwork to implement  the proposal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 paperwork  a new proposal typically includes: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 (including client’s risk tolerance)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 Application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Custodial/Brokerage Agreement</a:t>
                      </a:r>
                      <a:endParaRPr lang="en-US" sz="900" b="1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Launch any appropriate service request workflows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the proposal to the Advisor for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allows the Advisor to review or approve the proposal before presenting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&amp; Approve Proposal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feedback or revise  the proposal as needed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the proposal as appropriate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42231"/>
              </p:ext>
            </p:extLst>
          </p:nvPr>
        </p:nvGraphicFramePr>
        <p:xfrm>
          <a:off x="213692" y="6685379"/>
          <a:ext cx="6453808" cy="15468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 Proposal to Client 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Obtain Sign-Off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step could  be completed in-person or via </a:t>
                      </a:r>
                      <a:r>
                        <a:rPr lang="en-US" sz="900" b="1" i="1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webconference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depending on the Advisor’s or client’s preferences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 proposal and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paperwork to client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Collect feedback and answer any questions the client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might have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Obtain client sign-off to move forward with implement the proposal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92" y="8938984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02642"/>
              </p:ext>
            </p:extLst>
          </p:nvPr>
        </p:nvGraphicFramePr>
        <p:xfrm>
          <a:off x="213691" y="2095500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20439"/>
              </p:ext>
            </p:extLst>
          </p:nvPr>
        </p:nvGraphicFramePr>
        <p:xfrm>
          <a:off x="213692" y="2550519"/>
          <a:ext cx="6453808" cy="2781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 Tasks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Follow-Up on Proposal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Launch or update any applicable Service Request workflows (e.g. account opening)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tasks to appropriate team members within the firm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example: If CSA needs to process any new paperwork (IPS, account application, custodial/brokerage agreement, etc.)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follow the firm’s compliance procedures throughout this process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 record of the following pieces of information, in case there is ever a need to substantiate the firm’s recommendation: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existing investment solution the client is coming out of – Record asset allocation, assets, portfolio risk tolerance, and fees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new investment solution  the client is moving into – Record asset allocation, assets, portfolio risk tolerance, and fees</a:t>
                      </a:r>
                      <a:endParaRPr lang="en-US" sz="9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appropriate representatives within firm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2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427</Words>
  <Application>Microsoft Office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21</cp:revision>
  <cp:lastPrinted>2015-02-24T21:16:01Z</cp:lastPrinted>
  <dcterms:created xsi:type="dcterms:W3CDTF">2015-02-24T20:42:17Z</dcterms:created>
  <dcterms:modified xsi:type="dcterms:W3CDTF">2019-01-07T19:20:29Z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niqueId">
    <vt:lpwstr>1665</vt:lpwstr>
  </property>
  <property fmtid="{D5CDD505-2E9C-101B-9397-08002B2CF9AE}" pid="4" name="Offisync_UpdateToken">
    <vt:lpwstr>3</vt:lpwstr>
  </property>
  <property fmtid="{D5CDD505-2E9C-101B-9397-08002B2CF9AE}" pid="5" name="Offisync_ServerID">
    <vt:lpwstr>2bde6a04-5b4d-4157-b3f0-c0ef8aef0196</vt:lpwstr>
  </property>
  <property fmtid="{D5CDD505-2E9C-101B-9397-08002B2CF9AE}" pid="6" name="Jive_LatestUserAccountName">
    <vt:lpwstr>jshon73032</vt:lpwstr>
  </property>
  <property fmtid="{D5CDD505-2E9C-101B-9397-08002B2CF9AE}" pid="7" name="Jive_VersionGuid">
    <vt:lpwstr>0ef15509-4511-434e-a47c-143d3adb270a</vt:lpwstr>
  </property>
</Properties>
</file>