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0" r:id="rId3"/>
    <p:sldId id="269" r:id="rId4"/>
    <p:sldId id="267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-1267" y="136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755031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4300" y="161925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537618"/>
              </p:ext>
            </p:extLst>
          </p:nvPr>
        </p:nvGraphicFramePr>
        <p:xfrm>
          <a:off x="201816" y="1890204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Client</a:t>
                      </a:r>
                      <a:r>
                        <a:rPr lang="en-US" sz="1600" baseline="0" dirty="0" smtClean="0"/>
                        <a:t> Referral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COI</a:t>
                      </a:r>
                      <a:r>
                        <a:rPr lang="en-US" sz="1600" baseline="0" dirty="0" smtClean="0"/>
                        <a:t> Referral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Event Planning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842492"/>
              </p:ext>
            </p:extLst>
          </p:nvPr>
        </p:nvGraphicFramePr>
        <p:xfrm>
          <a:off x="225567" y="3572150"/>
          <a:ext cx="6441933" cy="5151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6873"/>
                <a:gridCol w="1178838"/>
                <a:gridCol w="4346222"/>
              </a:tblGrid>
              <a:tr h="202614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8777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877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251440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Validate Webinar with Stakeholders</a:t>
                      </a:r>
                    </a:p>
                    <a:p>
                      <a:pPr algn="ctr"/>
                      <a:endParaRPr lang="en-US" sz="9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6 Weeks Before Webinar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 Webinar with Advisor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the webinar focus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topics with the Advisor to ensure it’s clear what the objective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intent of the webinar is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sure to take notes for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reference later throughout the planning process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potential moderators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speakers for the webinar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a target date, location, and time the webinar would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take place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setting the target date be sure to take into consideration the amount of time that is required to plan a webinar of this complexity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the budget and technical requirements (i.e., attendee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capacity, ability to record webinar, etc.)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hosting the webinar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95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 Webinar Resources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 the target webinar date with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rest of the team to ensure there are no scheduling conflicts (i.e., holidays, vacations, meetings, etc.)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Investigate and choose a webinar software that meets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webinar requirements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 firms will choose one webinar software and continue to use it over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so that: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experience is consistent and familiar for both the firm and the attendees each webinar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firm can get a price break from the webinar vendor for purchasing a more long-term plan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and confirm the moderators and speakers for the webinar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Generally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you need the speakers to take on three primary roles during the webinar:</a:t>
                      </a:r>
                    </a:p>
                    <a:p>
                      <a:pPr marL="1143000" lvl="2" indent="-228600">
                        <a:buFont typeface="+mj-lt"/>
                        <a:buAutoNum type="arabicPeriod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Introductions</a:t>
                      </a:r>
                    </a:p>
                    <a:p>
                      <a:pPr marL="1143000" lvl="2" indent="-228600">
                        <a:buFont typeface="+mj-lt"/>
                        <a:buAutoNum type="arabicPeriod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Moderator</a:t>
                      </a:r>
                    </a:p>
                    <a:p>
                      <a:pPr marL="1143000" lvl="2" indent="-228600">
                        <a:buFont typeface="+mj-lt"/>
                        <a:buAutoNum type="arabicPeriod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speaker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sources for presentation content for the webinar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 building out the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basic outline and framework for the presentation to help with this process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3692" y="552450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728349"/>
              </p:ext>
            </p:extLst>
          </p:nvPr>
        </p:nvGraphicFramePr>
        <p:xfrm>
          <a:off x="191986" y="2247225"/>
          <a:ext cx="6463638" cy="38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819"/>
                <a:gridCol w="3231819"/>
              </a:tblGrid>
              <a:tr h="3819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Webinar Planning 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Social Media Content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1817" y="2657138"/>
            <a:ext cx="645380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workflow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describes all the steps required to plan, prepare, and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 a webinar. Webinars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cover many different topics depending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on the firm’s objectives. Some examples of typical Advisor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webinar topics include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but are not limited to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updates, benefits of investing / having a financial advisor, or different planning topics (i.e., tax, estate, retirement, etc.). Webinars provide a great opportunity for connecting with many contacts simultaneously in a cost and time efficient manner.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328807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755031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4300" y="161925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055757"/>
              </p:ext>
            </p:extLst>
          </p:nvPr>
        </p:nvGraphicFramePr>
        <p:xfrm>
          <a:off x="213692" y="2703983"/>
          <a:ext cx="6412739" cy="5288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2151"/>
                <a:gridCol w="1172766"/>
                <a:gridCol w="4327822"/>
              </a:tblGrid>
              <a:tr h="12560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37431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Webinar Specifics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4 Weeks Before Webinar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Structure &amp; Requirements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how presenters will interact with the audience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when it comes to the following: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PowerPoint slides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Chat functionality within webinar software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Polling / surveying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 &amp; A sessions 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the audio, video, and technical requirements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the webinar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whether the firm will require technical assistance from the vendor on the day of the webinar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a marketing and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communications plan, which includes deadlines for deliverables leading up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the webinar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what the webinar follow-up will be (i.e.,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automated survey, multiple emails, sales call, etc.)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Generally most webinar follow-ups include the following: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evaluation survey for feedback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thank you for attending message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call-to-action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Materials from the webinar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recording of the webinar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5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&amp; Confirm Guest List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guest list based on the webinar requirements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with the team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 the contact information for the guest list to ensure it’s up-to-date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&amp; Coordinate Content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the agenda and topics for the presentation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the creators of content for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resentation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what type of content is needed so the creators can get started working on their portion of the presentation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deadlines for creators of content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ensure everyone is aware of their respective due dates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3692" y="552450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478290"/>
              </p:ext>
            </p:extLst>
          </p:nvPr>
        </p:nvGraphicFramePr>
        <p:xfrm>
          <a:off x="201816" y="1890204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Client</a:t>
                      </a:r>
                      <a:r>
                        <a:rPr lang="en-US" sz="1600" baseline="0" dirty="0" smtClean="0"/>
                        <a:t> Referral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COI</a:t>
                      </a:r>
                      <a:r>
                        <a:rPr lang="en-US" sz="1600" baseline="0" dirty="0" smtClean="0"/>
                        <a:t> Referral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Event Planning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947059"/>
              </p:ext>
            </p:extLst>
          </p:nvPr>
        </p:nvGraphicFramePr>
        <p:xfrm>
          <a:off x="191986" y="2247225"/>
          <a:ext cx="6463638" cy="38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819"/>
                <a:gridCol w="3231819"/>
              </a:tblGrid>
              <a:tr h="3819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Webinar Planning 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Social Media Content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46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755031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4300" y="161925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048376"/>
              </p:ext>
            </p:extLst>
          </p:nvPr>
        </p:nvGraphicFramePr>
        <p:xfrm>
          <a:off x="219207" y="2707211"/>
          <a:ext cx="6395349" cy="5608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7778"/>
                <a:gridCol w="1180002"/>
                <a:gridCol w="4297569"/>
              </a:tblGrid>
              <a:tr h="11737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5786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Coordinate Attendee Invitations 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3 Weeks Before Webinar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&amp; Test Registration Page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a landing page for registration for the webinar for the attendees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It’s recommended that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registration be under a unique URL for marketing and reporting purposes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development of the landing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 and test the registration process end-to-end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ensure it works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8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Invitation &amp; Schedule Reminders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the content for the invitations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reminder emails leading up to the webinar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Gain compliance approval from your broker-dealer as necessary</a:t>
                      </a:r>
                    </a:p>
                    <a:p>
                      <a:pPr marL="628650" marR="0" lvl="3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sure to proofread any content and double check any information that might’ve been used within the invite for accuracy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Finalize and send out the initial email invitation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the webinar</a:t>
                      </a:r>
                    </a:p>
                    <a:p>
                      <a:pPr marL="628650" marR="0" lvl="3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practice is to send a test communication to yourself before sending it to all the contacts to ensure the message went through as expected and that the technology works</a:t>
                      </a:r>
                      <a:endParaRPr lang="en-US" sz="900" b="1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copies of the invites to the team for reference, in case anyone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contacts them asking for details about the webinar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 reminder emails to be sent out leading up to webinar,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appropriate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71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Finalize Webinar Presentation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1 Week Before Webinar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Presentation Review &amp; Training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all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presentation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from sources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appropriate deadlines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and revise the presentation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needed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Gain compliance approval from your broker-dealer as necessary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a rehearsal with the speakers to practice roles, content, and transitions from one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speaker to another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Finalize the presentation and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distribute it to the speakers for reference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Load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presentation to the appropriate computers or storage drives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Final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Webinar Details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3 Days Before Webinar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Remind Attendees &amp; Speakers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a reminder to all attendees with the webinar details (e.g. time, dial-in, etc.)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instructions to the speakers to log-in to the webinar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minutes early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3692" y="552450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303535"/>
              </p:ext>
            </p:extLst>
          </p:nvPr>
        </p:nvGraphicFramePr>
        <p:xfrm>
          <a:off x="201816" y="1890204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Client</a:t>
                      </a:r>
                      <a:r>
                        <a:rPr lang="en-US" sz="1600" baseline="0" dirty="0" smtClean="0"/>
                        <a:t> Referral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COI</a:t>
                      </a:r>
                      <a:r>
                        <a:rPr lang="en-US" sz="1600" baseline="0" dirty="0" smtClean="0"/>
                        <a:t> Referral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Event Planning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052563"/>
              </p:ext>
            </p:extLst>
          </p:nvPr>
        </p:nvGraphicFramePr>
        <p:xfrm>
          <a:off x="191986" y="2247225"/>
          <a:ext cx="6463638" cy="38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819"/>
                <a:gridCol w="3231819"/>
              </a:tblGrid>
              <a:tr h="3819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Webinar Planning 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Social Media Content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163234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755031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13692" y="552450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245467"/>
              </p:ext>
            </p:extLst>
          </p:nvPr>
        </p:nvGraphicFramePr>
        <p:xfrm>
          <a:off x="213692" y="2699303"/>
          <a:ext cx="6412739" cy="18211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569032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Conduct Webinar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 Webinar &amp; Manage Attendees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 and test all technology being used during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webinar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30-45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 before to ensure it’s working properly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all audio and mute all attendees 15-30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minutes before the webinar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Greet guests as they log on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guide speakers throughout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presentation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prepared to address any technology or audio issues that might arise during the session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045772"/>
              </p:ext>
            </p:extLst>
          </p:nvPr>
        </p:nvGraphicFramePr>
        <p:xfrm>
          <a:off x="201816" y="1890204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Client</a:t>
                      </a:r>
                      <a:r>
                        <a:rPr lang="en-US" sz="1600" baseline="0" dirty="0" smtClean="0"/>
                        <a:t> Referral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COI</a:t>
                      </a:r>
                      <a:r>
                        <a:rPr lang="en-US" sz="1600" baseline="0" dirty="0" smtClean="0"/>
                        <a:t> Referral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Event Planning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087411"/>
              </p:ext>
            </p:extLst>
          </p:nvPr>
        </p:nvGraphicFramePr>
        <p:xfrm>
          <a:off x="191986" y="2247225"/>
          <a:ext cx="6463638" cy="38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819"/>
                <a:gridCol w="3231819"/>
              </a:tblGrid>
              <a:tr h="3819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Webinar Planning 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Social Media Content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171177"/>
              </p:ext>
            </p:extLst>
          </p:nvPr>
        </p:nvGraphicFramePr>
        <p:xfrm>
          <a:off x="206482" y="4621126"/>
          <a:ext cx="6412739" cy="27813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569032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 Webinar Follow-Up Tasks</a:t>
                      </a:r>
                    </a:p>
                    <a:p>
                      <a:pPr algn="ctr"/>
                      <a:endParaRPr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1 Week After Webinar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thank you notes</a:t>
                      </a:r>
                      <a:r>
                        <a:rPr lang="en-US" sz="9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the attendees for attending and to the speakers for their time preparing and presenting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can be done via email as an initial follow-up to the webinar</a:t>
                      </a:r>
                      <a:endParaRPr lang="en-US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Distribute the webinar replay video as appropriate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 a firm would distribute the replay video via email to the webinar attendees and also post it on the firm’s website</a:t>
                      </a:r>
                      <a:endParaRPr lang="en-US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all polls</a:t>
                      </a:r>
                      <a:r>
                        <a:rPr lang="en-US" sz="9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questions for potential </a:t>
                      </a:r>
                      <a:r>
                        <a:rPr lang="en-US" sz="900" b="1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opportunities</a:t>
                      </a:r>
                      <a:endParaRPr lang="en-US" sz="9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 if the is an opportunity to create a marketing piece (i.e., blog post, newsletter, etc.) using the information that was gathered during the webinar</a:t>
                      </a:r>
                      <a:endParaRPr lang="en-US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webinar internally and collect feedback from the team as a debrief exercise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 notes from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debrief 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reference when planning the next webinar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990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1218</Words>
  <Application>Microsoft Office PowerPoint</Application>
  <PresentationFormat>On-screen Show (4:3)</PresentationFormat>
  <Paragraphs>165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46</cp:revision>
  <cp:lastPrinted>2015-02-24T21:16:01Z</cp:lastPrinted>
  <dcterms:created xsi:type="dcterms:W3CDTF">2015-02-24T20:42:17Z</dcterms:created>
  <dcterms:modified xsi:type="dcterms:W3CDTF">2019-01-08T16:09:45Z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jshon73032</vt:lpwstr>
  </property>
  <property fmtid="{D5CDD505-2E9C-101B-9397-08002B2CF9AE}" pid="3" name="Offisync_UniqueId">
    <vt:lpwstr>1719</vt:lpwstr>
  </property>
  <property fmtid="{D5CDD505-2E9C-101B-9397-08002B2CF9AE}" pid="4" name="Offisync_UpdateToken">
    <vt:lpwstr>1</vt:lpwstr>
  </property>
  <property fmtid="{D5CDD505-2E9C-101B-9397-08002B2CF9AE}" pid="5" name="Offisync_ProviderInitializationData">
    <vt:lpwstr>https://sei.jiveon.com</vt:lpwstr>
  </property>
  <property fmtid="{D5CDD505-2E9C-101B-9397-08002B2CF9AE}" pid="6" name="Offisync_ServerID">
    <vt:lpwstr>2bde6a04-5b4d-4157-b3f0-c0ef8aef0196</vt:lpwstr>
  </property>
  <property fmtid="{D5CDD505-2E9C-101B-9397-08002B2CF9AE}" pid="7" name="Jive_VersionGuid">
    <vt:lpwstr>1d7cc896-e86c-4c57-b180-c0d995950f25</vt:lpwstr>
  </property>
</Properties>
</file>