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91" autoAdjust="0"/>
  </p:normalViewPr>
  <p:slideViewPr>
    <p:cSldViewPr snapToGrid="0">
      <p:cViewPr>
        <p:scale>
          <a:sx n="110" d="100"/>
          <a:sy n="110" d="100"/>
        </p:scale>
        <p:origin x="-1531" y="111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83773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57588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43114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20433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726362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280367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B4AC37-4002-4330-802E-C18B64092E61}" type="datetimeFigureOut">
              <a:rPr lang="en-US" smtClean="0"/>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61070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B4AC37-4002-4330-802E-C18B64092E61}" type="datetimeFigureOut">
              <a:rPr lang="en-US" smtClean="0"/>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79802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4AC37-4002-4330-802E-C18B64092E61}" type="datetimeFigureOut">
              <a:rPr lang="en-US" smtClean="0"/>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3545647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925830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081285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B4AC37-4002-4330-802E-C18B64092E61}" type="datetimeFigureOut">
              <a:rPr lang="en-US" smtClean="0"/>
              <a:t>1/8/2019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DAC59E7-17B1-426C-A4E2-70B63E580171}" type="slidenum">
              <a:rPr lang="en-US" smtClean="0"/>
              <a:t>‹#›</a:t>
            </a:fld>
            <a:endParaRPr lang="en-US"/>
          </a:p>
        </p:txBody>
      </p:sp>
    </p:spTree>
    <p:extLst>
      <p:ext uri="{BB962C8B-B14F-4D97-AF65-F5344CB8AC3E}">
        <p14:creationId xmlns:p14="http://schemas.microsoft.com/office/powerpoint/2010/main" val="405412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0" y="0"/>
            <a:ext cx="6858000" cy="1755031"/>
          </a:xfrm>
          <a:prstGeom prst="rect">
            <a:avLst/>
          </a:prstGeom>
          <a:extLs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pic>
      <p:sp>
        <p:nvSpPr>
          <p:cNvPr id="10" name="TextBox 9"/>
          <p:cNvSpPr txBox="1"/>
          <p:nvPr/>
        </p:nvSpPr>
        <p:spPr>
          <a:xfrm>
            <a:off x="114300" y="1619250"/>
            <a:ext cx="6553200" cy="954107"/>
          </a:xfrm>
          <a:prstGeom prst="rect">
            <a:avLst/>
          </a:prstGeom>
          <a:noFill/>
        </p:spPr>
        <p:txBody>
          <a:bodyPr wrap="square" rtlCol="0">
            <a:spAutoFit/>
          </a:bodyPr>
          <a:lstStyle/>
          <a:p>
            <a:endParaRPr lang="en-US" sz="1600" b="1" dirty="0" smtClean="0">
              <a:solidFill>
                <a:srgbClr val="173B6B"/>
              </a:solidFill>
              <a:latin typeface="Arial" panose="020B0604020202020204" pitchFamily="34" charset="0"/>
              <a:cs typeface="Arial" panose="020B0604020202020204" pitchFamily="34" charset="0"/>
            </a:endParaRPr>
          </a:p>
          <a:p>
            <a:endParaRPr lang="en-US" sz="1600" b="1" dirty="0">
              <a:solidFill>
                <a:srgbClr val="173B6B"/>
              </a:solidFill>
              <a:latin typeface="Arial" panose="020B0604020202020204" pitchFamily="34" charset="0"/>
              <a:cs typeface="Arial" panose="020B0604020202020204" pitchFamily="34" charset="0"/>
            </a:endParaRPr>
          </a:p>
          <a:p>
            <a:endParaRPr lang="en-US" sz="1200" b="1" dirty="0" smtClean="0">
              <a:solidFill>
                <a:srgbClr val="173B6B"/>
              </a:solidFill>
              <a:latin typeface="Arial" panose="020B0604020202020204" pitchFamily="34" charset="0"/>
              <a:cs typeface="Arial" panose="020B0604020202020204" pitchFamily="34" charset="0"/>
            </a:endParaRPr>
          </a:p>
          <a:p>
            <a:endParaRPr lang="en-US" sz="1200" b="1" dirty="0" smtClean="0">
              <a:solidFill>
                <a:srgbClr val="173B6B"/>
              </a:solidFill>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670510078"/>
              </p:ext>
            </p:extLst>
          </p:nvPr>
        </p:nvGraphicFramePr>
        <p:xfrm>
          <a:off x="213691" y="1915483"/>
          <a:ext cx="6453810" cy="370840"/>
        </p:xfrm>
        <a:graphic>
          <a:graphicData uri="http://schemas.openxmlformats.org/drawingml/2006/table">
            <a:tbl>
              <a:tblPr firstRow="1" bandRow="1">
                <a:tableStyleId>{5C22544A-7EE6-4342-B048-85BDC9FD1C3A}</a:tableStyleId>
              </a:tblPr>
              <a:tblGrid>
                <a:gridCol w="2151270"/>
                <a:gridCol w="2151270"/>
                <a:gridCol w="2151270"/>
              </a:tblGrid>
              <a:tr h="370840">
                <a:tc>
                  <a:txBody>
                    <a:bodyPr/>
                    <a:lstStyle/>
                    <a:p>
                      <a:pPr algn="ctr"/>
                      <a:r>
                        <a:rPr lang="en-US" sz="1600" dirty="0" smtClean="0"/>
                        <a:t>Client</a:t>
                      </a:r>
                      <a:r>
                        <a:rPr lang="en-US" sz="1600" baseline="0" dirty="0" smtClean="0"/>
                        <a:t> Referral</a:t>
                      </a:r>
                      <a:endParaRPr lang="en-US" sz="1600" dirty="0"/>
                    </a:p>
                  </a:txBody>
                  <a:tcPr>
                    <a:solidFill>
                      <a:schemeClr val="bg1">
                        <a:lumMod val="85000"/>
                      </a:schemeClr>
                    </a:solidFill>
                  </a:tcPr>
                </a:tc>
                <a:tc>
                  <a:txBody>
                    <a:bodyPr/>
                    <a:lstStyle/>
                    <a:p>
                      <a:pPr algn="ctr"/>
                      <a:r>
                        <a:rPr lang="en-US" sz="1600" dirty="0" smtClean="0"/>
                        <a:t>COI</a:t>
                      </a:r>
                      <a:r>
                        <a:rPr lang="en-US" sz="1600" baseline="0" dirty="0" smtClean="0"/>
                        <a:t> Referral</a:t>
                      </a:r>
                      <a:endParaRPr lang="en-US" sz="1600" dirty="0"/>
                    </a:p>
                  </a:txBody>
                  <a:tcPr>
                    <a:solidFill>
                      <a:schemeClr val="bg1">
                        <a:lumMod val="85000"/>
                      </a:schemeClr>
                    </a:solidFill>
                  </a:tcPr>
                </a:tc>
                <a:tc>
                  <a:txBody>
                    <a:bodyPr/>
                    <a:lstStyle/>
                    <a:p>
                      <a:pPr algn="ctr"/>
                      <a:r>
                        <a:rPr lang="en-US" sz="1600" dirty="0" smtClean="0"/>
                        <a:t>Event Planning</a:t>
                      </a:r>
                      <a:endParaRPr lang="en-US" sz="1600" dirty="0"/>
                    </a:p>
                  </a:txBody>
                  <a:tcPr>
                    <a:solidFill>
                      <a:schemeClr val="bg1">
                        <a:lumMod val="85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54708845"/>
              </p:ext>
            </p:extLst>
          </p:nvPr>
        </p:nvGraphicFramePr>
        <p:xfrm>
          <a:off x="213693" y="3549197"/>
          <a:ext cx="6453808" cy="5379720"/>
        </p:xfrm>
        <a:graphic>
          <a:graphicData uri="http://schemas.openxmlformats.org/drawingml/2006/table">
            <a:tbl>
              <a:tblPr bandRow="1">
                <a:tableStyleId>{5C22544A-7EE6-4342-B048-85BDC9FD1C3A}</a:tableStyleId>
              </a:tblPr>
              <a:tblGrid>
                <a:gridCol w="751947"/>
                <a:gridCol w="1210106"/>
                <a:gridCol w="4491755"/>
              </a:tblGrid>
              <a:tr h="234382">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206807">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206807">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chemeClr val="bg1"/>
                          </a:solidFill>
                          <a:latin typeface="Arial" panose="020B0604020202020204" pitchFamily="34" charset="0"/>
                          <a:cs typeface="Arial" panose="020B0604020202020204" pitchFamily="34" charset="0"/>
                        </a:rPr>
                        <a:t>DETAILS/TIPS</a:t>
                      </a:r>
                    </a:p>
                  </a:txBody>
                  <a:tcPr>
                    <a:lnR w="12700" cap="flat" cmpd="sng" algn="ctr">
                      <a:solidFill>
                        <a:schemeClr val="tx1"/>
                      </a:solidFill>
                      <a:prstDash val="solid"/>
                      <a:round/>
                      <a:headEnd type="none" w="med" len="med"/>
                      <a:tailEnd type="none" w="med" len="med"/>
                    </a:lnR>
                    <a:solidFill>
                      <a:schemeClr val="bg1">
                        <a:lumMod val="65000"/>
                      </a:schemeClr>
                    </a:solidFill>
                  </a:tcPr>
                </a:tc>
              </a:tr>
              <a:tr h="1447651">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Review Campaigns &amp;  Brainstorm Content</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all upcoming marketing campaigns</a:t>
                      </a:r>
                      <a:r>
                        <a:rPr lang="en-US" sz="900" b="1" baseline="0" dirty="0" smtClean="0">
                          <a:effectLst/>
                          <a:latin typeface="Arial" panose="020B0604020202020204" pitchFamily="34" charset="0"/>
                          <a:cs typeface="Arial" panose="020B0604020202020204" pitchFamily="34" charset="0"/>
                        </a:rPr>
                        <a:t> within the firm’s marketing plan</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Brainstorm ideas for social media content around those campaigns</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Sometimes searching </a:t>
                      </a:r>
                      <a:r>
                        <a:rPr lang="en-US" sz="900" b="0" baseline="0" dirty="0" smtClean="0">
                          <a:effectLst/>
                          <a:latin typeface="Arial" panose="020B0604020202020204" pitchFamily="34" charset="0"/>
                          <a:cs typeface="Arial" panose="020B0604020202020204" pitchFamily="34" charset="0"/>
                        </a:rPr>
                        <a:t>similar campaigns or related concepts on the web or across social media channels can help spark ideas</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sources for content and imagery to</a:t>
                      </a:r>
                      <a:r>
                        <a:rPr lang="en-US" sz="900" b="1" baseline="0" dirty="0" smtClean="0">
                          <a:effectLst/>
                          <a:latin typeface="Arial" panose="020B0604020202020204" pitchFamily="34" charset="0"/>
                          <a:cs typeface="Arial" panose="020B0604020202020204" pitchFamily="34" charset="0"/>
                        </a:rPr>
                        <a:t> go along with the social media ideas</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Consider what data, information, quotes, photos, images might help bolster the social media content and determine where to get it from</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Determine the target audience for the positioning</a:t>
                      </a:r>
                      <a:r>
                        <a:rPr lang="en-US" sz="900" b="1" baseline="0" dirty="0" smtClean="0">
                          <a:effectLst/>
                          <a:latin typeface="Arial" panose="020B0604020202020204" pitchFamily="34" charset="0"/>
                          <a:cs typeface="Arial" panose="020B0604020202020204" pitchFamily="34" charset="0"/>
                        </a:rPr>
                        <a:t> of social media content</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Different</a:t>
                      </a:r>
                      <a:r>
                        <a:rPr lang="en-US" sz="900" b="0" baseline="0" dirty="0" smtClean="0">
                          <a:effectLst/>
                          <a:latin typeface="Arial" panose="020B0604020202020204" pitchFamily="34" charset="0"/>
                          <a:cs typeface="Arial" panose="020B0604020202020204" pitchFamily="34" charset="0"/>
                        </a:rPr>
                        <a:t> target audiences might include, prospects, existing clients, COIs, peer networks,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20680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Draft &amp; Prepare Content for Distribution </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Collect all information, imagery, and</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content from the identified sources</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the target dates that the content is needed for any</a:t>
                      </a:r>
                      <a:r>
                        <a:rPr lang="en-US" sz="900" b="1" baseline="0" dirty="0" smtClean="0">
                          <a:effectLst/>
                          <a:latin typeface="Arial" panose="020B0604020202020204" pitchFamily="34" charset="0"/>
                          <a:cs typeface="Arial" panose="020B0604020202020204" pitchFamily="34" charset="0"/>
                        </a:rPr>
                        <a:t> of the associated marketing </a:t>
                      </a:r>
                      <a:r>
                        <a:rPr lang="en-US" sz="900" b="1" dirty="0" smtClean="0">
                          <a:effectLst/>
                          <a:latin typeface="Arial" panose="020B0604020202020204" pitchFamily="34" charset="0"/>
                          <a:cs typeface="Arial" panose="020B0604020202020204" pitchFamily="34" charset="0"/>
                        </a:rPr>
                        <a:t>campaigns</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Draft the content for the different campaigns and channels</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When drafting content be sure to t</a:t>
                      </a:r>
                      <a:r>
                        <a:rPr lang="en-US" sz="900" b="0" baseline="0" dirty="0" smtClean="0">
                          <a:effectLst/>
                          <a:latin typeface="Arial" panose="020B0604020202020204" pitchFamily="34" charset="0"/>
                          <a:cs typeface="Arial" panose="020B0604020202020204" pitchFamily="34" charset="0"/>
                        </a:rPr>
                        <a:t>ake into consideration the following:</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The character / size limit for posting content on different social media accounts, especially once images are added to the post</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The algorithms on the different social media channels that dictate what type of posts get the most exposure / engagement</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The preferences of the target audience, in terms of preferred tone, topics, and length of the post</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The firm’s compliance guidelines with regards to the type of content and topics that can be discussed on social media</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Follow any COIs relevant</a:t>
                      </a:r>
                      <a:r>
                        <a:rPr lang="en-US" sz="900" b="1" baseline="0" dirty="0" smtClean="0">
                          <a:effectLst/>
                          <a:latin typeface="Arial" panose="020B0604020202020204" pitchFamily="34" charset="0"/>
                          <a:cs typeface="Arial" panose="020B0604020202020204" pitchFamily="34" charset="0"/>
                        </a:rPr>
                        <a:t> to the content</a:t>
                      </a:r>
                      <a:r>
                        <a:rPr lang="en-US" sz="900" b="1" dirty="0" smtClean="0">
                          <a:effectLst/>
                          <a:latin typeface="Arial" panose="020B0604020202020204" pitchFamily="34" charset="0"/>
                          <a:cs typeface="Arial" panose="020B0604020202020204" pitchFamily="34" charset="0"/>
                        </a:rPr>
                        <a:t> and determine the</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strategy for interacting</a:t>
                      </a:r>
                      <a:r>
                        <a:rPr lang="en-US" sz="900" b="1" baseline="0" dirty="0" smtClean="0">
                          <a:effectLst/>
                          <a:latin typeface="Arial" panose="020B0604020202020204" pitchFamily="34" charset="0"/>
                          <a:cs typeface="Arial" panose="020B0604020202020204" pitchFamily="34" charset="0"/>
                        </a:rPr>
                        <a:t> with them on the content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72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Review Content &amp; Obtain Compliance</a:t>
                      </a:r>
                      <a:r>
                        <a:rPr lang="en-US" sz="900" baseline="0" dirty="0">
                          <a:latin typeface="Arial" panose="020B0604020202020204" pitchFamily="34" charset="0"/>
                          <a:cs typeface="Arial" panose="020B0604020202020204" pitchFamily="34" charset="0"/>
                        </a:rPr>
                        <a:t> </a:t>
                      </a:r>
                      <a:r>
                        <a:rPr lang="en-US" sz="900" baseline="0" dirty="0" smtClean="0">
                          <a:latin typeface="Arial" panose="020B0604020202020204" pitchFamily="34" charset="0"/>
                          <a:cs typeface="Arial" panose="020B0604020202020204" pitchFamily="34" charset="0"/>
                        </a:rPr>
                        <a:t>Approval</a:t>
                      </a:r>
                      <a:endParaRPr lang="en-US" sz="9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Submit all content for compliance approval</a:t>
                      </a:r>
                      <a:r>
                        <a:rPr lang="en-US" sz="900" b="1" baseline="0" dirty="0" smtClean="0">
                          <a:effectLst/>
                          <a:latin typeface="Arial" panose="020B0604020202020204" pitchFamily="34" charset="0"/>
                          <a:cs typeface="Arial" panose="020B0604020202020204" pitchFamily="34" charset="0"/>
                        </a:rPr>
                        <a:t>, following the firm’s usual procedures</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Address any concerns or questions</a:t>
                      </a:r>
                      <a:r>
                        <a:rPr lang="en-US" sz="900" b="1" baseline="0" dirty="0" smtClean="0">
                          <a:effectLst/>
                          <a:latin typeface="Arial" panose="020B0604020202020204" pitchFamily="34" charset="0"/>
                          <a:cs typeface="Arial" panose="020B0604020202020204" pitchFamily="34" charset="0"/>
                        </a:rPr>
                        <a:t> that compliance might have</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Incorporate any edits to the content as needed</a:t>
                      </a:r>
                      <a:r>
                        <a:rPr lang="en-US" sz="900" b="1" baseline="0" dirty="0" smtClean="0">
                          <a:effectLst/>
                          <a:latin typeface="Arial" panose="020B0604020202020204" pitchFamily="34" charset="0"/>
                          <a:cs typeface="Arial" panose="020B0604020202020204" pitchFamily="34" charset="0"/>
                        </a:rPr>
                        <a:t>, based on compliance feedback</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Obtain final team sign-off on content</a:t>
                      </a:r>
                      <a:r>
                        <a:rPr lang="en-US" sz="900" b="1" baseline="0" dirty="0" smtClean="0">
                          <a:effectLst/>
                          <a:latin typeface="Arial" panose="020B0604020202020204" pitchFamily="34" charset="0"/>
                          <a:cs typeface="Arial" panose="020B0604020202020204" pitchFamily="34" charset="0"/>
                        </a:rPr>
                        <a:t> before posting or scheduling</a:t>
                      </a:r>
                      <a:endParaRPr lang="en-US" sz="90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3" name="TextBox 12"/>
          <p:cNvSpPr txBox="1"/>
          <p:nvPr/>
        </p:nvSpPr>
        <p:spPr>
          <a:xfrm>
            <a:off x="213692" y="552450"/>
            <a:ext cx="1274708" cy="646331"/>
          </a:xfrm>
          <a:prstGeom prst="rect">
            <a:avLst/>
          </a:prstGeom>
          <a:noFill/>
        </p:spPr>
        <p:txBody>
          <a:bodyPr wrap="none" rtlCol="0">
            <a:spAutoFit/>
          </a:bodyPr>
          <a:lstStyle/>
          <a:p>
            <a:r>
              <a:rPr lang="en-US" b="1" dirty="0" smtClean="0">
                <a:solidFill>
                  <a:srgbClr val="FFFFFF"/>
                </a:solidFill>
                <a:latin typeface="Arial" panose="020B0604020202020204" pitchFamily="34" charset="0"/>
                <a:cs typeface="Arial" panose="020B0604020202020204" pitchFamily="34" charset="0"/>
              </a:rPr>
              <a:t>Marketing</a:t>
            </a:r>
            <a:endParaRPr lang="en-US" b="1" dirty="0">
              <a:solidFill>
                <a:srgbClr val="FFFFFF"/>
              </a:solidFill>
              <a:latin typeface="Arial" panose="020B0604020202020204" pitchFamily="34" charset="0"/>
              <a:cs typeface="Arial" panose="020B0604020202020204" pitchFamily="34" charset="0"/>
            </a:endParaRPr>
          </a:p>
          <a:p>
            <a:endParaRPr lang="en-US" dirty="0">
              <a:solidFill>
                <a:srgbClr val="FFFFFF"/>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208515248"/>
              </p:ext>
            </p:extLst>
          </p:nvPr>
        </p:nvGraphicFramePr>
        <p:xfrm>
          <a:off x="203861" y="2272504"/>
          <a:ext cx="6463638" cy="381976"/>
        </p:xfrm>
        <a:graphic>
          <a:graphicData uri="http://schemas.openxmlformats.org/drawingml/2006/table">
            <a:tbl>
              <a:tblPr firstRow="1" bandRow="1">
                <a:tableStyleId>{5C22544A-7EE6-4342-B048-85BDC9FD1C3A}</a:tableStyleId>
              </a:tblPr>
              <a:tblGrid>
                <a:gridCol w="3231819"/>
                <a:gridCol w="3231819"/>
              </a:tblGrid>
              <a:tr h="381976">
                <a:tc>
                  <a:txBody>
                    <a:bodyPr/>
                    <a:lstStyle/>
                    <a:p>
                      <a:pPr algn="ctr"/>
                      <a:r>
                        <a:rPr lang="en-US" sz="1600" dirty="0" smtClean="0"/>
                        <a:t>Webinar Planning </a:t>
                      </a:r>
                      <a:endParaRPr lang="en-US" sz="1600" dirty="0"/>
                    </a:p>
                  </a:txBody>
                  <a:tcPr>
                    <a:solidFill>
                      <a:schemeClr val="bg1">
                        <a:lumMod val="85000"/>
                      </a:schemeClr>
                    </a:solidFill>
                  </a:tcPr>
                </a:tc>
                <a:tc>
                  <a:txBody>
                    <a:bodyPr/>
                    <a:lstStyle/>
                    <a:p>
                      <a:pPr algn="ctr"/>
                      <a:r>
                        <a:rPr lang="en-US" sz="1600" dirty="0" smtClean="0"/>
                        <a:t>Social Media Content</a:t>
                      </a:r>
                      <a:endParaRPr lang="en-US" sz="1600" dirty="0"/>
                    </a:p>
                  </a:txBody>
                  <a:tcPr>
                    <a:solidFill>
                      <a:srgbClr val="002060"/>
                    </a:solidFill>
                  </a:tcPr>
                </a:tc>
              </a:tr>
            </a:tbl>
          </a:graphicData>
        </a:graphic>
      </p:graphicFrame>
      <p:sp>
        <p:nvSpPr>
          <p:cNvPr id="2" name="TextBox 1"/>
          <p:cNvSpPr txBox="1"/>
          <p:nvPr/>
        </p:nvSpPr>
        <p:spPr>
          <a:xfrm>
            <a:off x="213692" y="2655323"/>
            <a:ext cx="6453808" cy="861774"/>
          </a:xfrm>
          <a:prstGeom prst="rect">
            <a:avLst/>
          </a:prstGeom>
          <a:noFill/>
        </p:spPr>
        <p:txBody>
          <a:bodyPr wrap="square" rtlCol="0">
            <a:spAutoFit/>
          </a:bodyPr>
          <a:lstStyle/>
          <a:p>
            <a:pPr algn="just"/>
            <a:r>
              <a:rPr lang="en-US" sz="1000" b="1" dirty="0" smtClean="0">
                <a:latin typeface="Arial" panose="020B0604020202020204" pitchFamily="34" charset="0"/>
                <a:cs typeface="Arial" panose="020B0604020202020204" pitchFamily="34" charset="0"/>
              </a:rPr>
              <a:t>Description: </a:t>
            </a:r>
            <a:r>
              <a:rPr lang="en-US" sz="1000" dirty="0" smtClean="0">
                <a:latin typeface="Arial" panose="020B0604020202020204" pitchFamily="34" charset="0"/>
                <a:cs typeface="Arial" panose="020B0604020202020204" pitchFamily="34" charset="0"/>
              </a:rPr>
              <a:t>This workflow describes all the steps required to initiate and manage the creation and distribution of social media content. This workflow applies to content across all social media channels, including but not limited to LinkedIn, Twitter, Facebook, etc. Managing social media content should be treated much differently than traditional marketing content because of the continual need to produce content on an on-going basis while also following compliance procedures.</a:t>
            </a:r>
            <a:endParaRPr lang="en-US" sz="1000" dirty="0">
              <a:latin typeface="Arial" panose="020B0604020202020204" pitchFamily="34" charset="0"/>
              <a:cs typeface="Arial" panose="020B0604020202020204" pitchFamily="34" charset="0"/>
            </a:endParaRPr>
          </a:p>
        </p:txBody>
      </p:sp>
      <p:sp>
        <p:nvSpPr>
          <p:cNvPr id="15" name="TextBox 14"/>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Tree>
    <p:extLst>
      <p:ext uri="{BB962C8B-B14F-4D97-AF65-F5344CB8AC3E}">
        <p14:creationId xmlns:p14="http://schemas.microsoft.com/office/powerpoint/2010/main" val="3288078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0" y="0"/>
            <a:ext cx="6858000" cy="1755031"/>
          </a:xfrm>
          <a:prstGeom prst="rect">
            <a:avLst/>
          </a:prstGeom>
          <a:extLst>
            <a:ext uri="{FAA26D3D-D897-4be2-8F04-BA451C77F1D7}">
              <ma14:placeholder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pic>
      <p:sp>
        <p:nvSpPr>
          <p:cNvPr id="13" name="TextBox 12"/>
          <p:cNvSpPr txBox="1"/>
          <p:nvPr/>
        </p:nvSpPr>
        <p:spPr>
          <a:xfrm>
            <a:off x="213692" y="552450"/>
            <a:ext cx="1274708" cy="646331"/>
          </a:xfrm>
          <a:prstGeom prst="rect">
            <a:avLst/>
          </a:prstGeom>
          <a:noFill/>
        </p:spPr>
        <p:txBody>
          <a:bodyPr wrap="none" rtlCol="0">
            <a:spAutoFit/>
          </a:bodyPr>
          <a:lstStyle/>
          <a:p>
            <a:r>
              <a:rPr lang="en-US" b="1" dirty="0" smtClean="0">
                <a:solidFill>
                  <a:srgbClr val="FFFFFF"/>
                </a:solidFill>
                <a:latin typeface="Arial" panose="020B0604020202020204" pitchFamily="34" charset="0"/>
                <a:cs typeface="Arial" panose="020B0604020202020204" pitchFamily="34" charset="0"/>
              </a:rPr>
              <a:t>Marketing</a:t>
            </a:r>
            <a:endParaRPr lang="en-US" b="1" dirty="0">
              <a:solidFill>
                <a:srgbClr val="FFFFFF"/>
              </a:solidFill>
              <a:latin typeface="Arial" panose="020B0604020202020204" pitchFamily="34" charset="0"/>
              <a:cs typeface="Arial" panose="020B0604020202020204" pitchFamily="34" charset="0"/>
            </a:endParaRPr>
          </a:p>
          <a:p>
            <a:endParaRPr lang="en-US" dirty="0">
              <a:solidFill>
                <a:srgbClr val="FFFFFF"/>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1900358911"/>
              </p:ext>
            </p:extLst>
          </p:nvPr>
        </p:nvGraphicFramePr>
        <p:xfrm>
          <a:off x="213692" y="2723504"/>
          <a:ext cx="6453808" cy="3002280"/>
        </p:xfrm>
        <a:graphic>
          <a:graphicData uri="http://schemas.openxmlformats.org/drawingml/2006/table">
            <a:tbl>
              <a:tblPr bandRow="1">
                <a:tableStyleId>{5C22544A-7EE6-4342-B048-85BDC9FD1C3A}</a:tableStyleId>
              </a:tblPr>
              <a:tblGrid>
                <a:gridCol w="704112"/>
                <a:gridCol w="1139595"/>
                <a:gridCol w="4610101"/>
              </a:tblGrid>
              <a:tr h="143527">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26641">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CONDUCT </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126641">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11904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Client Service Associate</a:t>
                      </a:r>
                    </a:p>
                    <a:p>
                      <a:pPr algn="ct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b="0" i="0" u="none" strike="noStrike" kern="1200" baseline="0" dirty="0" smtClean="0">
                          <a:solidFill>
                            <a:schemeClr val="dk1"/>
                          </a:solidFill>
                          <a:latin typeface="Arial" panose="020B0604020202020204" pitchFamily="34" charset="0"/>
                          <a:ea typeface="+mn-ea"/>
                          <a:cs typeface="Arial" panose="020B0604020202020204" pitchFamily="34" charset="0"/>
                        </a:rPr>
                        <a:t>Organize &amp; Schedule Content</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Create a finalized editorial calendar of all the social</a:t>
                      </a:r>
                      <a:r>
                        <a:rPr lang="en-US" sz="900" b="1" baseline="0" dirty="0" smtClean="0">
                          <a:effectLst/>
                          <a:latin typeface="Arial" panose="020B0604020202020204" pitchFamily="34" charset="0"/>
                          <a:cs typeface="Arial" panose="020B0604020202020204" pitchFamily="34" charset="0"/>
                        </a:rPr>
                        <a:t> media</a:t>
                      </a:r>
                      <a:r>
                        <a:rPr lang="en-US" sz="900" b="1" dirty="0" smtClean="0">
                          <a:effectLst/>
                          <a:latin typeface="Arial" panose="020B0604020202020204" pitchFamily="34" charset="0"/>
                          <a:cs typeface="Arial" panose="020B0604020202020204" pitchFamily="34" charset="0"/>
                        </a:rPr>
                        <a:t> content</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Be sure the</a:t>
                      </a:r>
                      <a:r>
                        <a:rPr lang="en-US" sz="900" b="0" baseline="0" dirty="0" smtClean="0">
                          <a:effectLst/>
                          <a:latin typeface="Arial" panose="020B0604020202020204" pitchFamily="34" charset="0"/>
                          <a:cs typeface="Arial" panose="020B0604020202020204" pitchFamily="34" charset="0"/>
                        </a:rPr>
                        <a:t> calendar</a:t>
                      </a:r>
                      <a:r>
                        <a:rPr lang="en-US" sz="900" b="0" dirty="0" smtClean="0">
                          <a:effectLst/>
                          <a:latin typeface="Arial" panose="020B0604020202020204" pitchFamily="34" charset="0"/>
                          <a:cs typeface="Arial" panose="020B0604020202020204" pitchFamily="34" charset="0"/>
                        </a:rPr>
                        <a:t> specifies the following</a:t>
                      </a:r>
                      <a:r>
                        <a:rPr lang="en-US" sz="900" b="0" baseline="0" dirty="0" smtClean="0">
                          <a:effectLst/>
                          <a:latin typeface="Arial" panose="020B0604020202020204" pitchFamily="34" charset="0"/>
                          <a:cs typeface="Arial" panose="020B0604020202020204" pitchFamily="34" charset="0"/>
                        </a:rPr>
                        <a:t> level of detail so there’s no confusion or miscommunication among the team members:</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Content that should be posted</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smtClean="0">
                          <a:effectLst/>
                          <a:latin typeface="Arial" panose="020B0604020202020204" pitchFamily="34" charset="0"/>
                          <a:cs typeface="Arial" panose="020B0604020202020204" pitchFamily="34" charset="0"/>
                        </a:rPr>
                        <a:t>Social media channel it should be posted on</a:t>
                      </a:r>
                      <a:endParaRPr lang="en-US" sz="900" b="0" dirty="0" smtClean="0">
                        <a:effectLst/>
                        <a:latin typeface="Arial" panose="020B0604020202020204" pitchFamily="34" charset="0"/>
                        <a:cs typeface="Arial" panose="020B0604020202020204" pitchFamily="34" charset="0"/>
                      </a:endParaRP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Day it should post on</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Time it should post at</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Schedule content for distribution on different social media channels, if possible</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Best practice is to utilize a social media scheduling tool to help coordinate and automate the posting of content as much as possible</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Keep in mind some social media channels do not provide the option to schedule content</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Set reminders to monitor response from content as needed</a:t>
                      </a:r>
                      <a:r>
                        <a:rPr lang="en-US" sz="900" b="1" baseline="0" dirty="0" smtClean="0">
                          <a:effectLst/>
                          <a:latin typeface="Arial" panose="020B0604020202020204" pitchFamily="34" charset="0"/>
                          <a:cs typeface="Arial" panose="020B0604020202020204" pitchFamily="34" charset="0"/>
                        </a:rPr>
                        <a:t>, either via notifications to a mobile device or via email</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Provide copies of the finalized calendar to the team for reference</a:t>
                      </a:r>
                      <a:endParaRPr lang="en-US" sz="90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TextBox 10"/>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graphicFrame>
        <p:nvGraphicFramePr>
          <p:cNvPr id="12" name="Table 11"/>
          <p:cNvGraphicFramePr>
            <a:graphicFrameLocks noGrp="1"/>
          </p:cNvGraphicFramePr>
          <p:nvPr>
            <p:extLst>
              <p:ext uri="{D42A27DB-BD31-4B8C-83A1-F6EECF244321}">
                <p14:modId xmlns:p14="http://schemas.microsoft.com/office/powerpoint/2010/main" val="2841142280"/>
              </p:ext>
            </p:extLst>
          </p:nvPr>
        </p:nvGraphicFramePr>
        <p:xfrm>
          <a:off x="213691" y="1915483"/>
          <a:ext cx="6453810" cy="370840"/>
        </p:xfrm>
        <a:graphic>
          <a:graphicData uri="http://schemas.openxmlformats.org/drawingml/2006/table">
            <a:tbl>
              <a:tblPr firstRow="1" bandRow="1">
                <a:tableStyleId>{5C22544A-7EE6-4342-B048-85BDC9FD1C3A}</a:tableStyleId>
              </a:tblPr>
              <a:tblGrid>
                <a:gridCol w="2151270"/>
                <a:gridCol w="2151270"/>
                <a:gridCol w="2151270"/>
              </a:tblGrid>
              <a:tr h="370840">
                <a:tc>
                  <a:txBody>
                    <a:bodyPr/>
                    <a:lstStyle/>
                    <a:p>
                      <a:pPr algn="ctr"/>
                      <a:r>
                        <a:rPr lang="en-US" sz="1600" dirty="0" smtClean="0"/>
                        <a:t>Client</a:t>
                      </a:r>
                      <a:r>
                        <a:rPr lang="en-US" sz="1600" baseline="0" dirty="0" smtClean="0"/>
                        <a:t> Referral</a:t>
                      </a:r>
                      <a:endParaRPr lang="en-US" sz="1600" dirty="0"/>
                    </a:p>
                  </a:txBody>
                  <a:tcPr>
                    <a:solidFill>
                      <a:schemeClr val="bg1">
                        <a:lumMod val="85000"/>
                      </a:schemeClr>
                    </a:solidFill>
                  </a:tcPr>
                </a:tc>
                <a:tc>
                  <a:txBody>
                    <a:bodyPr/>
                    <a:lstStyle/>
                    <a:p>
                      <a:pPr algn="ctr"/>
                      <a:r>
                        <a:rPr lang="en-US" sz="1600" dirty="0" smtClean="0"/>
                        <a:t>COI</a:t>
                      </a:r>
                      <a:r>
                        <a:rPr lang="en-US" sz="1600" baseline="0" dirty="0" smtClean="0"/>
                        <a:t> Referral</a:t>
                      </a:r>
                      <a:endParaRPr lang="en-US" sz="1600" dirty="0"/>
                    </a:p>
                  </a:txBody>
                  <a:tcPr>
                    <a:solidFill>
                      <a:schemeClr val="bg1">
                        <a:lumMod val="85000"/>
                      </a:schemeClr>
                    </a:solidFill>
                  </a:tcPr>
                </a:tc>
                <a:tc>
                  <a:txBody>
                    <a:bodyPr/>
                    <a:lstStyle/>
                    <a:p>
                      <a:pPr algn="ctr"/>
                      <a:r>
                        <a:rPr lang="en-US" sz="1600" dirty="0" smtClean="0"/>
                        <a:t>Event Planning</a:t>
                      </a:r>
                      <a:endParaRPr lang="en-US" sz="1600" dirty="0"/>
                    </a:p>
                  </a:txBody>
                  <a:tcPr>
                    <a:solidFill>
                      <a:schemeClr val="bg1">
                        <a:lumMod val="85000"/>
                      </a:schemeClr>
                    </a:solid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016443656"/>
              </p:ext>
            </p:extLst>
          </p:nvPr>
        </p:nvGraphicFramePr>
        <p:xfrm>
          <a:off x="203861" y="2272504"/>
          <a:ext cx="6463638" cy="381976"/>
        </p:xfrm>
        <a:graphic>
          <a:graphicData uri="http://schemas.openxmlformats.org/drawingml/2006/table">
            <a:tbl>
              <a:tblPr firstRow="1" bandRow="1">
                <a:tableStyleId>{5C22544A-7EE6-4342-B048-85BDC9FD1C3A}</a:tableStyleId>
              </a:tblPr>
              <a:tblGrid>
                <a:gridCol w="3231819"/>
                <a:gridCol w="3231819"/>
              </a:tblGrid>
              <a:tr h="381976">
                <a:tc>
                  <a:txBody>
                    <a:bodyPr/>
                    <a:lstStyle/>
                    <a:p>
                      <a:pPr algn="ctr"/>
                      <a:r>
                        <a:rPr lang="en-US" sz="1600" dirty="0" smtClean="0"/>
                        <a:t>Webinar Planning </a:t>
                      </a:r>
                      <a:endParaRPr lang="en-US" sz="1600" dirty="0"/>
                    </a:p>
                  </a:txBody>
                  <a:tcPr>
                    <a:solidFill>
                      <a:schemeClr val="bg1">
                        <a:lumMod val="85000"/>
                      </a:schemeClr>
                    </a:solidFill>
                  </a:tcPr>
                </a:tc>
                <a:tc>
                  <a:txBody>
                    <a:bodyPr/>
                    <a:lstStyle/>
                    <a:p>
                      <a:pPr algn="ctr"/>
                      <a:r>
                        <a:rPr lang="en-US" sz="1600" dirty="0" smtClean="0"/>
                        <a:t>Social Media Content</a:t>
                      </a:r>
                      <a:endParaRPr lang="en-US" sz="1600" dirty="0"/>
                    </a:p>
                  </a:txBody>
                  <a:tcPr>
                    <a:solidFill>
                      <a:srgbClr val="002060"/>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137158025"/>
              </p:ext>
            </p:extLst>
          </p:nvPr>
        </p:nvGraphicFramePr>
        <p:xfrm>
          <a:off x="199842" y="5819669"/>
          <a:ext cx="6453808" cy="3002280"/>
        </p:xfrm>
        <a:graphic>
          <a:graphicData uri="http://schemas.openxmlformats.org/drawingml/2006/table">
            <a:tbl>
              <a:tblPr bandRow="1">
                <a:tableStyleId>{5C22544A-7EE6-4342-B048-85BDC9FD1C3A}</a:tableStyleId>
              </a:tblPr>
              <a:tblGrid>
                <a:gridCol w="704112"/>
                <a:gridCol w="1139595"/>
                <a:gridCol w="4610101"/>
              </a:tblGrid>
              <a:tr h="143527">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26641">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FOLLOW-UP</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126641">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1190429">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Oversee</a:t>
                      </a:r>
                      <a:r>
                        <a:rPr lang="en-US" sz="900" baseline="0" dirty="0" smtClean="0">
                          <a:latin typeface="Arial" panose="020B0604020202020204" pitchFamily="34" charset="0"/>
                          <a:cs typeface="Arial" panose="020B0604020202020204" pitchFamily="34" charset="0"/>
                        </a:rPr>
                        <a:t> Tasks to Monitor Content</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Ensure all content posts as scheduled</a:t>
                      </a:r>
                      <a:r>
                        <a:rPr lang="en-US" sz="900" b="1" baseline="0" dirty="0" smtClean="0">
                          <a:effectLst/>
                          <a:latin typeface="Arial" panose="020B0604020202020204" pitchFamily="34" charset="0"/>
                          <a:cs typeface="Arial" panose="020B0604020202020204" pitchFamily="34" charset="0"/>
                        </a:rPr>
                        <a:t>, either via an automated tool or manually</a:t>
                      </a:r>
                      <a:endParaRPr lang="en-US" sz="900" dirty="0" smtClean="0">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Oversee any response from followers with regards to the content</a:t>
                      </a:r>
                      <a:endParaRPr lang="en-US" sz="900" b="1" baseline="0" dirty="0" smtClean="0">
                        <a:effectLst/>
                        <a:latin typeface="Arial" panose="020B0604020202020204" pitchFamily="34" charset="0"/>
                        <a:cs typeface="Arial" panose="020B0604020202020204"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smtClean="0">
                          <a:effectLst/>
                          <a:latin typeface="Arial" panose="020B0604020202020204" pitchFamily="34" charset="0"/>
                          <a:cs typeface="Arial" panose="020B0604020202020204" pitchFamily="34" charset="0"/>
                        </a:rPr>
                        <a:t>Best practice is to have formal social media guidelines that the team can reference as needed, in order to assess the best way to manage any given social media response as it comes in</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smtClean="0">
                          <a:effectLst/>
                          <a:latin typeface="Arial" panose="020B0604020202020204" pitchFamily="34" charset="0"/>
                          <a:cs typeface="Arial" panose="020B0604020202020204" pitchFamily="34" charset="0"/>
                        </a:rPr>
                        <a:t>This is particularly important so the firm has a process for properly managing any negative or noncompliant response from followers</a:t>
                      </a:r>
                      <a:endParaRPr lang="en-US" sz="900" b="0" dirty="0" smtClean="0">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kern="1200" dirty="0" smtClean="0">
                          <a:solidFill>
                            <a:schemeClr val="dk1"/>
                          </a:solidFill>
                          <a:effectLst/>
                          <a:latin typeface="Arial" panose="020B0604020202020204" pitchFamily="34" charset="0"/>
                          <a:ea typeface="+mn-ea"/>
                          <a:cs typeface="Arial" panose="020B0604020202020204" pitchFamily="34" charset="0"/>
                        </a:rPr>
                        <a:t>Address any issues with compliance</a:t>
                      </a:r>
                      <a:r>
                        <a:rPr lang="en-US" sz="900" b="1" kern="1200" baseline="0" dirty="0" smtClean="0">
                          <a:solidFill>
                            <a:schemeClr val="dk1"/>
                          </a:solidFill>
                          <a:effectLst/>
                          <a:latin typeface="Arial" panose="020B0604020202020204" pitchFamily="34" charset="0"/>
                          <a:ea typeface="+mn-ea"/>
                          <a:cs typeface="Arial" panose="020B0604020202020204" pitchFamily="34" charset="0"/>
                        </a:rPr>
                        <a:t>, as necessary</a:t>
                      </a:r>
                      <a:endParaRPr lang="en-US" sz="900" b="0" i="0" kern="1200" dirty="0" smtClean="0">
                        <a:solidFill>
                          <a:schemeClr val="dk1"/>
                        </a:solidFill>
                        <a:effectLst/>
                        <a:latin typeface="Arial" panose="020B0604020202020204" pitchFamily="34" charset="0"/>
                        <a:ea typeface="+mn-ea"/>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kern="1200" dirty="0" smtClean="0">
                          <a:solidFill>
                            <a:schemeClr val="dk1"/>
                          </a:solidFill>
                          <a:effectLst/>
                          <a:latin typeface="Arial" panose="020B0604020202020204" pitchFamily="34" charset="0"/>
                          <a:ea typeface="+mn-ea"/>
                          <a:cs typeface="Arial" panose="020B0604020202020204" pitchFamily="34" charset="0"/>
                        </a:rPr>
                        <a:t>Measure social media engagement as appropriate for</a:t>
                      </a:r>
                      <a:r>
                        <a:rPr lang="en-US" sz="900" b="1" kern="1200" baseline="0" dirty="0" smtClean="0">
                          <a:solidFill>
                            <a:schemeClr val="dk1"/>
                          </a:solidFill>
                          <a:effectLst/>
                          <a:latin typeface="Arial" panose="020B0604020202020204" pitchFamily="34" charset="0"/>
                          <a:ea typeface="+mn-ea"/>
                          <a:cs typeface="Arial" panose="020B0604020202020204" pitchFamily="34" charset="0"/>
                        </a:rPr>
                        <a:t> periodic analysis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To</a:t>
                      </a:r>
                      <a:r>
                        <a:rPr lang="en-US" sz="900" b="0" baseline="0" dirty="0" smtClean="0">
                          <a:effectLst/>
                          <a:latin typeface="Arial" panose="020B0604020202020204" pitchFamily="34" charset="0"/>
                          <a:cs typeface="Arial" panose="020B0604020202020204" pitchFamily="34" charset="0"/>
                        </a:rPr>
                        <a:t> help streamline the reporting process, consider </a:t>
                      </a:r>
                      <a:r>
                        <a:rPr lang="en-US" sz="900" b="0" dirty="0" smtClean="0">
                          <a:effectLst/>
                          <a:latin typeface="Arial" panose="020B0604020202020204" pitchFamily="34" charset="0"/>
                          <a:cs typeface="Arial" panose="020B0604020202020204" pitchFamily="34" charset="0"/>
                        </a:rPr>
                        <a:t>developing </a:t>
                      </a:r>
                      <a:r>
                        <a:rPr lang="en-US" sz="900" b="0" baseline="0" dirty="0" smtClean="0">
                          <a:effectLst/>
                          <a:latin typeface="Arial" panose="020B0604020202020204" pitchFamily="34" charset="0"/>
                          <a:cs typeface="Arial" panose="020B0604020202020204" pitchFamily="34" charset="0"/>
                        </a:rPr>
                        <a:t>automated report templates that can used for every Periodic Social Media Review</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T</a:t>
                      </a:r>
                      <a:r>
                        <a:rPr lang="en-US" sz="900" b="0" dirty="0" smtClean="0">
                          <a:effectLst/>
                          <a:latin typeface="Arial" panose="020B0604020202020204" pitchFamily="34" charset="0"/>
                          <a:cs typeface="Arial" panose="020B0604020202020204" pitchFamily="34" charset="0"/>
                        </a:rPr>
                        <a:t>ypically the following types of </a:t>
                      </a:r>
                      <a:r>
                        <a:rPr lang="en-US" sz="900" dirty="0" smtClean="0">
                          <a:effectLst/>
                          <a:latin typeface="Arial" panose="020B0604020202020204" pitchFamily="34" charset="0"/>
                          <a:cs typeface="Arial" panose="020B0604020202020204" pitchFamily="34" charset="0"/>
                        </a:rPr>
                        <a:t>report</a:t>
                      </a:r>
                      <a:r>
                        <a:rPr lang="en-US" sz="900" baseline="0" dirty="0" smtClean="0">
                          <a:effectLst/>
                          <a:latin typeface="Arial" panose="020B0604020202020204" pitchFamily="34" charset="0"/>
                          <a:cs typeface="Arial" panose="020B0604020202020204" pitchFamily="34" charset="0"/>
                        </a:rPr>
                        <a:t> templates</a:t>
                      </a:r>
                      <a:r>
                        <a:rPr lang="en-US" sz="900" dirty="0" smtClean="0">
                          <a:effectLst/>
                          <a:latin typeface="Arial" panose="020B0604020202020204" pitchFamily="34" charset="0"/>
                          <a:cs typeface="Arial" panose="020B0604020202020204" pitchFamily="34" charset="0"/>
                        </a:rPr>
                        <a:t> are created:</a:t>
                      </a:r>
                      <a:endParaRPr lang="en-US" sz="900" baseline="0" dirty="0" smtClean="0">
                        <a:effectLst/>
                        <a:latin typeface="Arial" panose="020B0604020202020204" pitchFamily="34" charset="0"/>
                        <a:cs typeface="Arial" panose="020B0604020202020204" pitchFamily="34" charset="0"/>
                      </a:endParaRPr>
                    </a:p>
                    <a:p>
                      <a:pPr marL="1543050" lvl="3"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Social media accounts growth report</a:t>
                      </a:r>
                    </a:p>
                    <a:p>
                      <a:pPr marL="1543050" lvl="3"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Lead generation report</a:t>
                      </a:r>
                    </a:p>
                    <a:p>
                      <a:pPr marL="1543050" lvl="3"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Website traffic 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98199011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FFFFFF"/>
      </a:dk2>
      <a:lt2>
        <a:srgbClr val="FFFFFF"/>
      </a:lt2>
      <a:accent1>
        <a:srgbClr val="173B6B"/>
      </a:accent1>
      <a:accent2>
        <a:srgbClr val="F0500A"/>
      </a:accent2>
      <a:accent3>
        <a:srgbClr val="13BFB1"/>
      </a:accent3>
      <a:accent4>
        <a:srgbClr val="91140F"/>
      </a:accent4>
      <a:accent5>
        <a:srgbClr val="037EA6"/>
      </a:accent5>
      <a:accent6>
        <a:srgbClr val="00692D"/>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550</TotalTime>
  <Words>743</Words>
  <Application>Microsoft Office PowerPoint</Application>
  <PresentationFormat>On-screen Show (4:3)</PresentationFormat>
  <Paragraphs>84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SEI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SEIUser</dc:creator>
  <cp:lastModifiedBy>McGonigal, Colin</cp:lastModifiedBy>
  <cp:revision>47</cp:revision>
  <cp:lastPrinted>2015-02-24T21:16:01Z</cp:lastPrinted>
  <dcterms:created xsi:type="dcterms:W3CDTF">2015-02-24T20:42:17Z</dcterms:created>
  <dcterms:modified xsi:type="dcterms:W3CDTF">2019-01-08T16:11:04Z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1698</vt:lpwstr>
  </property>
  <property fmtid="{D5CDD505-2E9C-101B-9397-08002B2CF9AE}" pid="3" name="Jive_VersionGuid">
    <vt:lpwstr>d70c58fd-154c-45e2-840a-13e9f3d38e87</vt:lpwstr>
  </property>
  <property fmtid="{D5CDD505-2E9C-101B-9397-08002B2CF9AE}" pid="4" name="Jive_LatestUserAccountName">
    <vt:lpwstr>jshon73032</vt:lpwstr>
  </property>
  <property fmtid="{D5CDD505-2E9C-101B-9397-08002B2CF9AE}" pid="5" name="Offisync_UpdateToken">
    <vt:lpwstr>1</vt:lpwstr>
  </property>
  <property fmtid="{D5CDD505-2E9C-101B-9397-08002B2CF9AE}" pid="6" name="Offisync_ProviderInitializationData">
    <vt:lpwstr>https://sei.jiveon.com</vt:lpwstr>
  </property>
  <property fmtid="{D5CDD505-2E9C-101B-9397-08002B2CF9AE}" pid="7" name="Offisync_ServerID">
    <vt:lpwstr>2bde6a04-5b4d-4157-b3f0-c0ef8aef0196</vt:lpwstr>
  </property>
</Properties>
</file>