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70" r:id="rId3"/>
    <p:sldId id="269" r:id="rId4"/>
    <p:sldId id="267" r:id="rId5"/>
    <p:sldId id="268" r:id="rId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p:scale>
          <a:sx n="120" d="100"/>
          <a:sy n="120" d="100"/>
        </p:scale>
        <p:origin x="-1267" y="1363"/>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83773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57588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431143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20433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726362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280367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B4AC37-4002-4330-802E-C18B64092E61}" type="datetimeFigureOut">
              <a:rPr lang="en-US" smtClean="0"/>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61070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B4AC37-4002-4330-802E-C18B64092E61}" type="datetimeFigureOut">
              <a:rPr lang="en-US" smtClean="0"/>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798021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B4AC37-4002-4330-802E-C18B64092E61}" type="datetimeFigureOut">
              <a:rPr lang="en-US" smtClean="0"/>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3545647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925830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081285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8B4AC37-4002-4330-802E-C18B64092E61}" type="datetimeFigureOut">
              <a:rPr lang="en-US" smtClean="0"/>
              <a:t>1/8/2019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DAC59E7-17B1-426C-A4E2-70B63E580171}" type="slidenum">
              <a:rPr lang="en-US" smtClean="0"/>
              <a:t>‹#›</a:t>
            </a:fld>
            <a:endParaRPr lang="en-US"/>
          </a:p>
        </p:txBody>
      </p:sp>
    </p:spTree>
    <p:extLst>
      <p:ext uri="{BB962C8B-B14F-4D97-AF65-F5344CB8AC3E}">
        <p14:creationId xmlns:p14="http://schemas.microsoft.com/office/powerpoint/2010/main" val="4054124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tic.cdn.responsys.net/i2/responsysimages/content/seic/ADV_1505_RSVP%20Tracking%20Report.xlsx"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0" y="0"/>
            <a:ext cx="6858000" cy="1755031"/>
          </a:xfrm>
          <a:prstGeom prst="rect">
            <a:avLst/>
          </a:prstGeom>
          <a:extLst>
            <a:ext uri="{FAA26D3D-D897-4be2-8F04-BA451C77F1D7}">
              <ma14:placeholder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Lst>
        </p:spPr>
      </p:pic>
      <p:sp>
        <p:nvSpPr>
          <p:cNvPr id="10" name="TextBox 9"/>
          <p:cNvSpPr txBox="1"/>
          <p:nvPr/>
        </p:nvSpPr>
        <p:spPr>
          <a:xfrm>
            <a:off x="114300" y="1619250"/>
            <a:ext cx="6553200" cy="954107"/>
          </a:xfrm>
          <a:prstGeom prst="rect">
            <a:avLst/>
          </a:prstGeom>
          <a:noFill/>
        </p:spPr>
        <p:txBody>
          <a:bodyPr wrap="square" rtlCol="0">
            <a:spAutoFit/>
          </a:bodyPr>
          <a:lstStyle/>
          <a:p>
            <a:endParaRPr lang="en-US" sz="1600" b="1" dirty="0" smtClean="0">
              <a:solidFill>
                <a:srgbClr val="173B6B"/>
              </a:solidFill>
              <a:latin typeface="Arial" panose="020B0604020202020204" pitchFamily="34" charset="0"/>
              <a:cs typeface="Arial" panose="020B0604020202020204" pitchFamily="34" charset="0"/>
            </a:endParaRPr>
          </a:p>
          <a:p>
            <a:endParaRPr lang="en-US" sz="1600" b="1" dirty="0">
              <a:solidFill>
                <a:srgbClr val="173B6B"/>
              </a:solidFill>
              <a:latin typeface="Arial" panose="020B0604020202020204" pitchFamily="34" charset="0"/>
              <a:cs typeface="Arial" panose="020B0604020202020204" pitchFamily="34" charset="0"/>
            </a:endParaRPr>
          </a:p>
          <a:p>
            <a:endParaRPr lang="en-US" sz="1200" b="1" dirty="0" smtClean="0">
              <a:solidFill>
                <a:srgbClr val="173B6B"/>
              </a:solidFill>
              <a:latin typeface="Arial" panose="020B0604020202020204" pitchFamily="34" charset="0"/>
              <a:cs typeface="Arial" panose="020B0604020202020204" pitchFamily="34" charset="0"/>
            </a:endParaRPr>
          </a:p>
          <a:p>
            <a:endParaRPr lang="en-US" sz="1200" b="1" dirty="0" smtClean="0">
              <a:solidFill>
                <a:srgbClr val="173B6B"/>
              </a:solidFill>
              <a:latin typeface="Arial" panose="020B0604020202020204" pitchFamily="34" charset="0"/>
              <a:cs typeface="Arial" panose="020B0604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299307374"/>
              </p:ext>
            </p:extLst>
          </p:nvPr>
        </p:nvGraphicFramePr>
        <p:xfrm>
          <a:off x="192425" y="1878071"/>
          <a:ext cx="6453810" cy="370840"/>
        </p:xfrm>
        <a:graphic>
          <a:graphicData uri="http://schemas.openxmlformats.org/drawingml/2006/table">
            <a:tbl>
              <a:tblPr firstRow="1" bandRow="1">
                <a:tableStyleId>{5C22544A-7EE6-4342-B048-85BDC9FD1C3A}</a:tableStyleId>
              </a:tblPr>
              <a:tblGrid>
                <a:gridCol w="2151270"/>
                <a:gridCol w="2151270"/>
                <a:gridCol w="2151270"/>
              </a:tblGrid>
              <a:tr h="370840">
                <a:tc>
                  <a:txBody>
                    <a:bodyPr/>
                    <a:lstStyle/>
                    <a:p>
                      <a:pPr algn="ctr"/>
                      <a:r>
                        <a:rPr lang="en-US" sz="1600" dirty="0" smtClean="0"/>
                        <a:t>Client</a:t>
                      </a:r>
                      <a:r>
                        <a:rPr lang="en-US" sz="1600" baseline="0" dirty="0" smtClean="0"/>
                        <a:t> Referral</a:t>
                      </a:r>
                      <a:endParaRPr lang="en-US" sz="1600" dirty="0"/>
                    </a:p>
                  </a:txBody>
                  <a:tcPr>
                    <a:solidFill>
                      <a:schemeClr val="bg1">
                        <a:lumMod val="85000"/>
                      </a:schemeClr>
                    </a:solidFill>
                  </a:tcPr>
                </a:tc>
                <a:tc>
                  <a:txBody>
                    <a:bodyPr/>
                    <a:lstStyle/>
                    <a:p>
                      <a:pPr algn="ctr"/>
                      <a:r>
                        <a:rPr lang="en-US" sz="1600" dirty="0" smtClean="0"/>
                        <a:t>COI</a:t>
                      </a:r>
                      <a:r>
                        <a:rPr lang="en-US" sz="1600" baseline="0" dirty="0" smtClean="0"/>
                        <a:t> Referral</a:t>
                      </a:r>
                      <a:endParaRPr lang="en-US" sz="1600" dirty="0"/>
                    </a:p>
                  </a:txBody>
                  <a:tcPr>
                    <a:solidFill>
                      <a:schemeClr val="bg1">
                        <a:lumMod val="85000"/>
                      </a:schemeClr>
                    </a:solidFill>
                  </a:tcPr>
                </a:tc>
                <a:tc>
                  <a:txBody>
                    <a:bodyPr/>
                    <a:lstStyle/>
                    <a:p>
                      <a:pPr algn="ctr"/>
                      <a:r>
                        <a:rPr lang="en-US" sz="1600" dirty="0" smtClean="0"/>
                        <a:t>Event Planning</a:t>
                      </a:r>
                      <a:endParaRPr lang="en-US" sz="1600" dirty="0"/>
                    </a:p>
                  </a:txBody>
                  <a:tcPr>
                    <a:solidFill>
                      <a:srgbClr val="002060"/>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263709457"/>
              </p:ext>
            </p:extLst>
          </p:nvPr>
        </p:nvGraphicFramePr>
        <p:xfrm>
          <a:off x="206482" y="3531721"/>
          <a:ext cx="6438867" cy="3916680"/>
        </p:xfrm>
        <a:graphic>
          <a:graphicData uri="http://schemas.openxmlformats.org/drawingml/2006/table">
            <a:tbl>
              <a:tblPr bandRow="1">
                <a:tableStyleId>{5C22544A-7EE6-4342-B048-85BDC9FD1C3A}</a:tableStyleId>
              </a:tblPr>
              <a:tblGrid>
                <a:gridCol w="690557"/>
                <a:gridCol w="1117655"/>
                <a:gridCol w="4630655"/>
              </a:tblGrid>
              <a:tr h="193096">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170379">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PREPARE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170379">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marL="0" algn="ctr" defTabSz="914400" rtl="0" eaLnBrk="1" latinLnBrk="0" hangingPunct="1"/>
                      <a:r>
                        <a:rPr lang="en-US" sz="900" b="1" kern="1200" dirty="0" smtClean="0">
                          <a:solidFill>
                            <a:schemeClr val="bg1"/>
                          </a:solidFill>
                          <a:latin typeface="Arial" panose="020B0604020202020204" pitchFamily="34" charset="0"/>
                          <a:ea typeface="+mn-ea"/>
                          <a:cs typeface="Arial" panose="020B0604020202020204" pitchFamily="34" charset="0"/>
                        </a:rPr>
                        <a:t>STEP</a:t>
                      </a:r>
                      <a:endParaRPr lang="en-US" sz="900" b="1" kern="1200" dirty="0">
                        <a:solidFill>
                          <a:schemeClr val="bg1"/>
                        </a:solidFill>
                        <a:latin typeface="Arial" panose="020B0604020202020204" pitchFamily="34" charset="0"/>
                        <a:ea typeface="+mn-ea"/>
                        <a:cs typeface="Arial" panose="020B0604020202020204" pitchFamily="34" charset="0"/>
                      </a:endParaRPr>
                    </a:p>
                  </a:txBody>
                  <a:tcPr>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chemeClr val="bg1"/>
                          </a:solidFill>
                          <a:latin typeface="Arial" panose="020B0604020202020204" pitchFamily="34" charset="0"/>
                          <a:ea typeface="+mn-ea"/>
                          <a:cs typeface="Arial" panose="020B0604020202020204" pitchFamily="34" charset="0"/>
                        </a:rPr>
                        <a:t>DETAILS/TIPS</a:t>
                      </a:r>
                    </a:p>
                  </a:txBody>
                  <a:tcPr>
                    <a:lnR w="12700" cap="flat" cmpd="sng" algn="ctr">
                      <a:solidFill>
                        <a:schemeClr val="tx1"/>
                      </a:solidFill>
                      <a:prstDash val="solid"/>
                      <a:round/>
                      <a:headEnd type="none" w="med" len="med"/>
                      <a:tailEnd type="none" w="med" len="med"/>
                    </a:lnR>
                    <a:solidFill>
                      <a:schemeClr val="bg1">
                        <a:lumMod val="65000"/>
                      </a:schemeClr>
                    </a:solidFill>
                  </a:tcPr>
                </a:tc>
              </a:tr>
              <a:tr h="1090425">
                <a:tc rowSpan="2">
                  <a:txBody>
                    <a:bodyPr/>
                    <a:lstStyle/>
                    <a:p>
                      <a:pPr algn="ctr"/>
                      <a:r>
                        <a:rPr lang="en-US" sz="900" dirty="0" smtClean="0">
                          <a:latin typeface="Arial" panose="020B0604020202020204" pitchFamily="34" charset="0"/>
                          <a:cs typeface="Arial" panose="020B0604020202020204" pitchFamily="34" charset="0"/>
                        </a:rPr>
                        <a:t>Client Service Associate</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sz="900" b="0" i="0" u="none" strike="noStrike" kern="1200" baseline="0" dirty="0" smtClean="0">
                          <a:solidFill>
                            <a:schemeClr val="dk1"/>
                          </a:solidFill>
                          <a:latin typeface="Arial" panose="020B0604020202020204" pitchFamily="34" charset="0"/>
                          <a:ea typeface="+mn-ea"/>
                          <a:cs typeface="Arial" panose="020B0604020202020204" pitchFamily="34" charset="0"/>
                        </a:rPr>
                        <a:t>Validate Event with Stakeholders</a:t>
                      </a:r>
                    </a:p>
                    <a:p>
                      <a:pPr algn="ctr"/>
                      <a:endParaRPr lang="en-US" sz="9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10 Weeks Before Event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US" sz="900" b="1" dirty="0" smtClean="0">
                          <a:effectLst/>
                          <a:latin typeface="Arial" panose="020B0604020202020204" pitchFamily="34" charset="0"/>
                          <a:cs typeface="Arial" panose="020B0604020202020204" pitchFamily="34" charset="0"/>
                        </a:rPr>
                        <a:t>Validate</a:t>
                      </a:r>
                      <a:r>
                        <a:rPr lang="en-US" sz="900" b="1" baseline="0" dirty="0" smtClean="0">
                          <a:effectLst/>
                          <a:latin typeface="Arial" panose="020B0604020202020204" pitchFamily="34" charset="0"/>
                          <a:cs typeface="Arial" panose="020B0604020202020204" pitchFamily="34" charset="0"/>
                        </a:rPr>
                        <a:t> Event with Advisor</a:t>
                      </a:r>
                      <a:endParaRPr lang="en-US" sz="900" b="1"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Confirm the event focus and topics with the Advisor to ensure it’s clear what</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the objective</a:t>
                      </a:r>
                      <a:r>
                        <a:rPr lang="en-US" sz="900" b="1" baseline="0" dirty="0" smtClean="0">
                          <a:effectLst/>
                          <a:latin typeface="Arial" panose="020B0604020202020204" pitchFamily="34" charset="0"/>
                          <a:cs typeface="Arial" panose="020B0604020202020204" pitchFamily="34" charset="0"/>
                        </a:rPr>
                        <a:t> and intent of the event is</a:t>
                      </a:r>
                      <a:endParaRPr lang="en-US" sz="900" b="1" dirty="0" smtClean="0">
                        <a:effectLst/>
                        <a:latin typeface="Arial" panose="020B0604020202020204" pitchFamily="34" charset="0"/>
                        <a:cs typeface="Arial" panose="020B0604020202020204" pitchFamily="34" charset="0"/>
                      </a:endParaRP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smtClean="0">
                          <a:effectLst/>
                          <a:latin typeface="Arial" panose="020B0604020202020204" pitchFamily="34" charset="0"/>
                          <a:cs typeface="Arial" panose="020B0604020202020204" pitchFamily="34" charset="0"/>
                        </a:rPr>
                        <a:t>Be sure to take notes for</a:t>
                      </a:r>
                      <a:r>
                        <a:rPr lang="en-US" sz="900" b="0" baseline="0" dirty="0" smtClean="0">
                          <a:effectLst/>
                          <a:latin typeface="Arial" panose="020B0604020202020204" pitchFamily="34" charset="0"/>
                          <a:cs typeface="Arial" panose="020B0604020202020204" pitchFamily="34" charset="0"/>
                        </a:rPr>
                        <a:t> reference later throughout the planning process</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smtClean="0">
                          <a:effectLst/>
                          <a:latin typeface="Arial" panose="020B0604020202020204" pitchFamily="34" charset="0"/>
                          <a:cs typeface="Arial" panose="020B0604020202020204" pitchFamily="34" charset="0"/>
                        </a:rPr>
                        <a:t>Brainstorm potential sponsors and speakers for the event</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Determine a target date, location, and time that the event would</a:t>
                      </a:r>
                      <a:r>
                        <a:rPr lang="en-US" sz="900" b="1" baseline="0" dirty="0" smtClean="0">
                          <a:effectLst/>
                          <a:latin typeface="Arial" panose="020B0604020202020204" pitchFamily="34" charset="0"/>
                          <a:cs typeface="Arial" panose="020B0604020202020204" pitchFamily="34" charset="0"/>
                        </a:rPr>
                        <a:t> take place</a:t>
                      </a:r>
                      <a:endParaRPr lang="en-US" sz="900" b="1" dirty="0" smtClean="0">
                        <a:effectLst/>
                        <a:latin typeface="Arial" panose="020B0604020202020204" pitchFamily="34" charset="0"/>
                        <a:cs typeface="Arial" panose="020B0604020202020204" pitchFamily="34" charset="0"/>
                      </a:endParaRP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smtClean="0">
                          <a:effectLst/>
                          <a:latin typeface="Arial" panose="020B0604020202020204" pitchFamily="34" charset="0"/>
                          <a:cs typeface="Arial" panose="020B0604020202020204" pitchFamily="34" charset="0"/>
                        </a:rPr>
                        <a:t>When</a:t>
                      </a:r>
                      <a:r>
                        <a:rPr lang="en-US" sz="900" b="0" baseline="0" dirty="0" smtClean="0">
                          <a:effectLst/>
                          <a:latin typeface="Arial" panose="020B0604020202020204" pitchFamily="34" charset="0"/>
                          <a:cs typeface="Arial" panose="020B0604020202020204" pitchFamily="34" charset="0"/>
                        </a:rPr>
                        <a:t> setting the target date be sure to take into consideration the amount of time that is required to plan an event of this complexity</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Create an event budget and set goals (i.e., number</a:t>
                      </a:r>
                      <a:r>
                        <a:rPr lang="en-US" sz="900" b="1" baseline="0" dirty="0" smtClean="0">
                          <a:effectLst/>
                          <a:latin typeface="Arial" panose="020B0604020202020204" pitchFamily="34" charset="0"/>
                          <a:cs typeface="Arial" panose="020B0604020202020204" pitchFamily="34" charset="0"/>
                        </a:rPr>
                        <a:t> of attendees, revenue needed to cover costs, etc.)</a:t>
                      </a:r>
                      <a:endParaRPr lang="en-US" sz="900" b="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1090425">
                <a:tc vMerge="1">
                  <a:txBody>
                    <a:bodyPr/>
                    <a:lstStyle/>
                    <a:p>
                      <a:endParaRPr lang="en-US"/>
                    </a:p>
                  </a:txBody>
                  <a:tcPr/>
                </a:tc>
                <a:tc vMerge="1">
                  <a:txBody>
                    <a:bodyPr/>
                    <a:lstStyle/>
                    <a:p>
                      <a:endParaRPr lang="en-US"/>
                    </a:p>
                  </a:txBody>
                  <a:tcPr/>
                </a:tc>
                <a:tc>
                  <a:txBody>
                    <a:bodyPr/>
                    <a:lstStyle/>
                    <a:p>
                      <a:pPr marL="0" indent="0">
                        <a:buFont typeface="Arial" panose="020B0604020202020204" pitchFamily="34" charset="0"/>
                        <a:buNone/>
                      </a:pPr>
                      <a:r>
                        <a:rPr lang="en-US" sz="900" b="1" dirty="0" smtClean="0">
                          <a:effectLst/>
                          <a:latin typeface="Arial" panose="020B0604020202020204" pitchFamily="34" charset="0"/>
                          <a:cs typeface="Arial" panose="020B0604020202020204" pitchFamily="34" charset="0"/>
                        </a:rPr>
                        <a:t>Validate</a:t>
                      </a:r>
                      <a:r>
                        <a:rPr lang="en-US" sz="900" b="1" baseline="0" dirty="0" smtClean="0">
                          <a:effectLst/>
                          <a:latin typeface="Arial" panose="020B0604020202020204" pitchFamily="34" charset="0"/>
                          <a:cs typeface="Arial" panose="020B0604020202020204" pitchFamily="34" charset="0"/>
                        </a:rPr>
                        <a:t> Event Resources</a:t>
                      </a:r>
                      <a:endParaRPr lang="en-US" sz="900" b="1"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Validate the target event date with</a:t>
                      </a:r>
                      <a:r>
                        <a:rPr lang="en-US" sz="900" b="1" baseline="0" dirty="0" smtClean="0">
                          <a:effectLst/>
                          <a:latin typeface="Arial" panose="020B0604020202020204" pitchFamily="34" charset="0"/>
                          <a:cs typeface="Arial" panose="020B0604020202020204" pitchFamily="34" charset="0"/>
                        </a:rPr>
                        <a:t> the rest of the team to ensure there are no scheduling conflicts (i.e., holidays, vacations, meetings, etc.)</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Investigate venues that</a:t>
                      </a:r>
                      <a:r>
                        <a:rPr lang="en-US" sz="900" b="1" baseline="0" dirty="0" smtClean="0">
                          <a:effectLst/>
                          <a:latin typeface="Arial" panose="020B0604020202020204" pitchFamily="34" charset="0"/>
                          <a:cs typeface="Arial" panose="020B0604020202020204" pitchFamily="34" charset="0"/>
                        </a:rPr>
                        <a:t> meet the event requirements and </a:t>
                      </a:r>
                      <a:r>
                        <a:rPr lang="en-US" sz="900" b="1" dirty="0" smtClean="0">
                          <a:effectLst/>
                          <a:latin typeface="Arial" panose="020B0604020202020204" pitchFamily="34" charset="0"/>
                          <a:cs typeface="Arial" panose="020B0604020202020204" pitchFamily="34" charset="0"/>
                        </a:rPr>
                        <a:t>create a short list</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This</a:t>
                      </a:r>
                      <a:r>
                        <a:rPr lang="en-US" sz="900" b="0" baseline="0" dirty="0" smtClean="0">
                          <a:effectLst/>
                          <a:latin typeface="Arial" panose="020B0604020202020204" pitchFamily="34" charset="0"/>
                          <a:cs typeface="Arial" panose="020B0604020202020204" pitchFamily="34" charset="0"/>
                        </a:rPr>
                        <a:t> could be done via a combination of web research and calls the venues, but the primary objective is to create a prioritized list of venue options that meet the event requirements, including capacity and availability on target date</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Contact the</a:t>
                      </a:r>
                      <a:r>
                        <a:rPr lang="en-US" sz="900" b="1" baseline="0" dirty="0" smtClean="0">
                          <a:effectLst/>
                          <a:latin typeface="Arial" panose="020B0604020202020204" pitchFamily="34" charset="0"/>
                          <a:cs typeface="Arial" panose="020B0604020202020204" pitchFamily="34" charset="0"/>
                        </a:rPr>
                        <a:t> identified </a:t>
                      </a:r>
                      <a:r>
                        <a:rPr lang="en-US" sz="900" b="1" dirty="0" smtClean="0">
                          <a:effectLst/>
                          <a:latin typeface="Arial" panose="020B0604020202020204" pitchFamily="34" charset="0"/>
                          <a:cs typeface="Arial" panose="020B0604020202020204" pitchFamily="34" charset="0"/>
                        </a:rPr>
                        <a:t>sponsors and speakers to confirm interest in participating and attending</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the event</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Identify sources for collateral</a:t>
                      </a:r>
                      <a:r>
                        <a:rPr lang="en-US" sz="900" b="1" baseline="0" dirty="0" smtClean="0">
                          <a:effectLst/>
                          <a:latin typeface="Arial" panose="020B0604020202020204" pitchFamily="34" charset="0"/>
                          <a:cs typeface="Arial" panose="020B0604020202020204" pitchFamily="34" charset="0"/>
                        </a:rPr>
                        <a:t> and</a:t>
                      </a:r>
                      <a:r>
                        <a:rPr lang="en-US" sz="900" b="1" dirty="0" smtClean="0">
                          <a:effectLst/>
                          <a:latin typeface="Arial" panose="020B0604020202020204" pitchFamily="34" charset="0"/>
                          <a:cs typeface="Arial" panose="020B0604020202020204" pitchFamily="34" charset="0"/>
                        </a:rPr>
                        <a:t> content</a:t>
                      </a:r>
                      <a:r>
                        <a:rPr lang="en-US" sz="900" b="1" baseline="0" dirty="0" smtClean="0">
                          <a:effectLst/>
                          <a:latin typeface="Arial" panose="020B0604020202020204" pitchFamily="34" charset="0"/>
                          <a:cs typeface="Arial" panose="020B0604020202020204" pitchFamily="34" charset="0"/>
                        </a:rPr>
                        <a:t> for the event (i.e., presentation content, invitations,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3" name="TextBox 12"/>
          <p:cNvSpPr txBox="1"/>
          <p:nvPr/>
        </p:nvSpPr>
        <p:spPr>
          <a:xfrm>
            <a:off x="213692" y="552450"/>
            <a:ext cx="1274708" cy="646331"/>
          </a:xfrm>
          <a:prstGeom prst="rect">
            <a:avLst/>
          </a:prstGeom>
          <a:noFill/>
        </p:spPr>
        <p:txBody>
          <a:bodyPr wrap="none" rtlCol="0">
            <a:spAutoFit/>
          </a:bodyPr>
          <a:lstStyle/>
          <a:p>
            <a:r>
              <a:rPr lang="en-US" b="1" dirty="0" smtClean="0">
                <a:solidFill>
                  <a:srgbClr val="FFFFFF"/>
                </a:solidFill>
                <a:latin typeface="Arial" panose="020B0604020202020204" pitchFamily="34" charset="0"/>
                <a:cs typeface="Arial" panose="020B0604020202020204" pitchFamily="34" charset="0"/>
              </a:rPr>
              <a:t>Marketing</a:t>
            </a:r>
            <a:endParaRPr lang="en-US" b="1" dirty="0">
              <a:solidFill>
                <a:srgbClr val="FFFFFF"/>
              </a:solidFill>
              <a:latin typeface="Arial" panose="020B0604020202020204" pitchFamily="34" charset="0"/>
              <a:cs typeface="Arial" panose="020B0604020202020204" pitchFamily="34" charset="0"/>
            </a:endParaRPr>
          </a:p>
          <a:p>
            <a:endParaRPr lang="en-US" dirty="0">
              <a:solidFill>
                <a:srgbClr val="FFFFFF"/>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1981063832"/>
              </p:ext>
            </p:extLst>
          </p:nvPr>
        </p:nvGraphicFramePr>
        <p:xfrm>
          <a:off x="193228" y="2236334"/>
          <a:ext cx="6463638" cy="381976"/>
        </p:xfrm>
        <a:graphic>
          <a:graphicData uri="http://schemas.openxmlformats.org/drawingml/2006/table">
            <a:tbl>
              <a:tblPr firstRow="1" bandRow="1">
                <a:tableStyleId>{5C22544A-7EE6-4342-B048-85BDC9FD1C3A}</a:tableStyleId>
              </a:tblPr>
              <a:tblGrid>
                <a:gridCol w="3231819"/>
                <a:gridCol w="3231819"/>
              </a:tblGrid>
              <a:tr h="381976">
                <a:tc>
                  <a:txBody>
                    <a:bodyPr/>
                    <a:lstStyle/>
                    <a:p>
                      <a:pPr algn="ctr"/>
                      <a:r>
                        <a:rPr lang="en-US" sz="1600" dirty="0" smtClean="0"/>
                        <a:t>Webinar Planning </a:t>
                      </a:r>
                      <a:endParaRPr lang="en-US" sz="1600" dirty="0"/>
                    </a:p>
                  </a:txBody>
                  <a:tcPr>
                    <a:solidFill>
                      <a:schemeClr val="bg1">
                        <a:lumMod val="85000"/>
                      </a:schemeClr>
                    </a:solidFill>
                  </a:tcPr>
                </a:tc>
                <a:tc>
                  <a:txBody>
                    <a:bodyPr/>
                    <a:lstStyle/>
                    <a:p>
                      <a:pPr algn="ctr"/>
                      <a:r>
                        <a:rPr lang="en-US" sz="1600" dirty="0" smtClean="0"/>
                        <a:t>Social Media Content</a:t>
                      </a:r>
                      <a:endParaRPr lang="en-US" sz="1600" dirty="0"/>
                    </a:p>
                  </a:txBody>
                  <a:tcPr>
                    <a:solidFill>
                      <a:schemeClr val="bg1">
                        <a:lumMod val="85000"/>
                      </a:schemeClr>
                    </a:solidFill>
                  </a:tcPr>
                </a:tc>
              </a:tr>
            </a:tbl>
          </a:graphicData>
        </a:graphic>
      </p:graphicFrame>
      <p:sp>
        <p:nvSpPr>
          <p:cNvPr id="2" name="TextBox 1"/>
          <p:cNvSpPr txBox="1"/>
          <p:nvPr/>
        </p:nvSpPr>
        <p:spPr>
          <a:xfrm>
            <a:off x="206482" y="2626522"/>
            <a:ext cx="6439752" cy="861774"/>
          </a:xfrm>
          <a:prstGeom prst="rect">
            <a:avLst/>
          </a:prstGeom>
          <a:noFill/>
        </p:spPr>
        <p:txBody>
          <a:bodyPr wrap="square" rtlCol="0">
            <a:spAutoFit/>
          </a:bodyPr>
          <a:lstStyle/>
          <a:p>
            <a:pPr algn="just"/>
            <a:r>
              <a:rPr lang="en-US" sz="1000" b="1" dirty="0">
                <a:solidFill>
                  <a:srgbClr val="000000"/>
                </a:solidFill>
                <a:latin typeface="Arial" panose="020B0604020202020204" pitchFamily="34" charset="0"/>
                <a:cs typeface="Arial" panose="020B0604020202020204" pitchFamily="34" charset="0"/>
              </a:rPr>
              <a:t>Description: </a:t>
            </a:r>
            <a:r>
              <a:rPr lang="en-US" sz="1000" dirty="0">
                <a:latin typeface="Arial" panose="020B0604020202020204" pitchFamily="34" charset="0"/>
                <a:cs typeface="Arial" panose="020B0604020202020204" pitchFamily="34" charset="0"/>
              </a:rPr>
              <a:t>This workflow  describes </a:t>
            </a:r>
            <a:r>
              <a:rPr lang="en-US" sz="1000" dirty="0" smtClean="0">
                <a:latin typeface="Arial" panose="020B0604020202020204" pitchFamily="34" charset="0"/>
                <a:cs typeface="Arial" panose="020B0604020202020204" pitchFamily="34" charset="0"/>
              </a:rPr>
              <a:t>all the steps required to plan, prepare, and conduct an event. Events can come in many different forms depending on the firm’s objectives. Some examples of typical Advisor events include but are not limited to client appreciation dinners, topical seminars, networking events, prospecting events, etc. Generally most firms, depending on the available resources, aim to plan and host 2-4 events each year.</a:t>
            </a:r>
            <a:endParaRPr lang="en-US" sz="1000" dirty="0">
              <a:latin typeface="Arial" panose="020B0604020202020204" pitchFamily="34" charset="0"/>
              <a:cs typeface="Arial" panose="020B0604020202020204" pitchFamily="34" charset="0"/>
            </a:endParaRPr>
          </a:p>
        </p:txBody>
      </p:sp>
      <p:sp>
        <p:nvSpPr>
          <p:cNvPr id="15" name="TextBox 14"/>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Tree>
    <p:extLst>
      <p:ext uri="{BB962C8B-B14F-4D97-AF65-F5344CB8AC3E}">
        <p14:creationId xmlns:p14="http://schemas.microsoft.com/office/powerpoint/2010/main" val="3288078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0" y="0"/>
            <a:ext cx="6858000" cy="1755031"/>
          </a:xfrm>
          <a:prstGeom prst="rect">
            <a:avLst/>
          </a:prstGeom>
          <a:extLst>
            <a:ext uri="{FAA26D3D-D897-4be2-8F04-BA451C77F1D7}">
              <ma14:placeholder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Lst>
        </p:spPr>
      </p:pic>
      <p:sp>
        <p:nvSpPr>
          <p:cNvPr id="10" name="TextBox 9"/>
          <p:cNvSpPr txBox="1"/>
          <p:nvPr/>
        </p:nvSpPr>
        <p:spPr>
          <a:xfrm>
            <a:off x="114300" y="1619250"/>
            <a:ext cx="6553200" cy="954107"/>
          </a:xfrm>
          <a:prstGeom prst="rect">
            <a:avLst/>
          </a:prstGeom>
          <a:noFill/>
        </p:spPr>
        <p:txBody>
          <a:bodyPr wrap="square" rtlCol="0">
            <a:spAutoFit/>
          </a:bodyPr>
          <a:lstStyle/>
          <a:p>
            <a:endParaRPr lang="en-US" sz="1600" b="1" dirty="0" smtClean="0">
              <a:solidFill>
                <a:srgbClr val="173B6B"/>
              </a:solidFill>
              <a:latin typeface="Arial" panose="020B0604020202020204" pitchFamily="34" charset="0"/>
              <a:cs typeface="Arial" panose="020B0604020202020204" pitchFamily="34" charset="0"/>
            </a:endParaRPr>
          </a:p>
          <a:p>
            <a:endParaRPr lang="en-US" sz="1600" b="1" dirty="0">
              <a:solidFill>
                <a:srgbClr val="173B6B"/>
              </a:solidFill>
              <a:latin typeface="Arial" panose="020B0604020202020204" pitchFamily="34" charset="0"/>
              <a:cs typeface="Arial" panose="020B0604020202020204" pitchFamily="34" charset="0"/>
            </a:endParaRPr>
          </a:p>
          <a:p>
            <a:endParaRPr lang="en-US" sz="1200" b="1" dirty="0" smtClean="0">
              <a:solidFill>
                <a:srgbClr val="173B6B"/>
              </a:solidFill>
              <a:latin typeface="Arial" panose="020B0604020202020204" pitchFamily="34" charset="0"/>
              <a:cs typeface="Arial" panose="020B0604020202020204" pitchFamily="34" charset="0"/>
            </a:endParaRPr>
          </a:p>
          <a:p>
            <a:endParaRPr lang="en-US" sz="1200" b="1" dirty="0" smtClean="0">
              <a:solidFill>
                <a:srgbClr val="173B6B"/>
              </a:solidFill>
              <a:latin typeface="Arial" panose="020B0604020202020204" pitchFamily="34" charset="0"/>
              <a:cs typeface="Arial" panose="020B060402020202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791436020"/>
              </p:ext>
            </p:extLst>
          </p:nvPr>
        </p:nvGraphicFramePr>
        <p:xfrm>
          <a:off x="237291" y="2691835"/>
          <a:ext cx="6439956" cy="6134100"/>
        </p:xfrm>
        <a:graphic>
          <a:graphicData uri="http://schemas.openxmlformats.org/drawingml/2006/table">
            <a:tbl>
              <a:tblPr bandRow="1">
                <a:tableStyleId>{5C22544A-7EE6-4342-B048-85BDC9FD1C3A}</a:tableStyleId>
              </a:tblPr>
              <a:tblGrid>
                <a:gridCol w="690557"/>
                <a:gridCol w="1117655"/>
                <a:gridCol w="4631744"/>
              </a:tblGrid>
              <a:tr h="160345">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141481">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PREPARE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141481">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marL="0" algn="ctr" defTabSz="914400" rtl="0" eaLnBrk="1" latinLnBrk="0" hangingPunct="1"/>
                      <a:r>
                        <a:rPr lang="en-US" sz="900" b="1" kern="1200" dirty="0" smtClean="0">
                          <a:solidFill>
                            <a:schemeClr val="bg1"/>
                          </a:solidFill>
                          <a:latin typeface="Arial" panose="020B0604020202020204" pitchFamily="34" charset="0"/>
                          <a:ea typeface="+mn-ea"/>
                          <a:cs typeface="Arial" panose="020B0604020202020204" pitchFamily="34" charset="0"/>
                        </a:rPr>
                        <a:t>STEP</a:t>
                      </a:r>
                      <a:endParaRPr lang="en-US" sz="900" b="1" kern="1200" dirty="0">
                        <a:solidFill>
                          <a:schemeClr val="bg1"/>
                        </a:solidFill>
                        <a:latin typeface="Arial" panose="020B0604020202020204" pitchFamily="34" charset="0"/>
                        <a:ea typeface="+mn-ea"/>
                        <a:cs typeface="Arial" panose="020B0604020202020204" pitchFamily="34" charset="0"/>
                      </a:endParaRPr>
                    </a:p>
                  </a:txBody>
                  <a:tcPr>
                    <a:solidFill>
                      <a:schemeClr val="bg1">
                        <a:lumMod val="65000"/>
                      </a:schemeClr>
                    </a:solidFill>
                  </a:tcPr>
                </a:tc>
                <a:tc>
                  <a:txBody>
                    <a:bodyPr/>
                    <a:lstStyle/>
                    <a:p>
                      <a:pPr marL="0" algn="ctr" defTabSz="914400" rtl="0" eaLnBrk="1" latinLnBrk="0" hangingPunct="1"/>
                      <a:r>
                        <a:rPr lang="en-US" sz="900" b="1" kern="1200" dirty="0" smtClean="0">
                          <a:solidFill>
                            <a:schemeClr val="bg1"/>
                          </a:solidFill>
                          <a:latin typeface="Arial" panose="020B0604020202020204" pitchFamily="34" charset="0"/>
                          <a:ea typeface="+mn-ea"/>
                          <a:cs typeface="Arial" panose="020B0604020202020204" pitchFamily="34" charset="0"/>
                        </a:rPr>
                        <a:t>DETAILS/TIPS</a:t>
                      </a:r>
                      <a:endParaRPr lang="en-US" sz="900" b="1" kern="1200" dirty="0">
                        <a:solidFill>
                          <a:schemeClr val="bg1"/>
                        </a:solidFill>
                        <a:latin typeface="Arial" panose="020B0604020202020204" pitchFamily="34" charset="0"/>
                        <a:ea typeface="+mn-ea"/>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82059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50" dirty="0" smtClean="0">
                          <a:latin typeface="Arial" panose="020B0604020202020204" pitchFamily="34" charset="0"/>
                          <a:cs typeface="Arial" panose="020B0604020202020204" pitchFamily="34" charset="0"/>
                        </a:rPr>
                        <a:t>Client Service Associate</a:t>
                      </a:r>
                    </a:p>
                    <a:p>
                      <a:pPr algn="ctr"/>
                      <a:endParaRPr lang="en-US" sz="8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sz="850" dirty="0" smtClean="0">
                          <a:latin typeface="Arial" panose="020B0604020202020204" pitchFamily="34" charset="0"/>
                          <a:cs typeface="Arial" panose="020B0604020202020204" pitchFamily="34" charset="0"/>
                        </a:rPr>
                        <a:t>Confirm</a:t>
                      </a:r>
                      <a:r>
                        <a:rPr lang="en-US" sz="850" baseline="0" dirty="0" smtClean="0">
                          <a:latin typeface="Arial" panose="020B0604020202020204" pitchFamily="34" charset="0"/>
                          <a:cs typeface="Arial" panose="020B0604020202020204" pitchFamily="34" charset="0"/>
                        </a:rPr>
                        <a:t> Resources &amp; Stakeholders</a:t>
                      </a:r>
                    </a:p>
                    <a:p>
                      <a:pPr algn="ctr"/>
                      <a:endParaRPr lang="en-US" sz="850" baseline="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800" b="0" i="0" u="none" strike="noStrike" kern="1200" baseline="0" dirty="0" smtClean="0">
                          <a:solidFill>
                            <a:schemeClr val="tx1"/>
                          </a:solidFill>
                          <a:latin typeface="Arial" panose="020B0604020202020204" pitchFamily="34" charset="0"/>
                          <a:ea typeface="+mn-ea"/>
                          <a:cs typeface="Arial" panose="020B0604020202020204" pitchFamily="34" charset="0"/>
                        </a:rPr>
                        <a:t>Due: 8 Weeks Before Event</a:t>
                      </a:r>
                      <a:endParaRPr lang="en-US" sz="850" baseline="0" dirty="0" smtClean="0">
                        <a:latin typeface="Arial" panose="020B0604020202020204" pitchFamily="34" charset="0"/>
                        <a:cs typeface="Arial" panose="020B0604020202020204" pitchFamily="34" charset="0"/>
                      </a:endParaRPr>
                    </a:p>
                    <a:p>
                      <a:pPr algn="ctr"/>
                      <a:endParaRPr lang="en-US" sz="850" baseline="0" dirty="0" smtClean="0">
                        <a:latin typeface="Arial" panose="020B0604020202020204" pitchFamily="34" charset="0"/>
                        <a:cs typeface="Arial" panose="020B0604020202020204" pitchFamily="34" charset="0"/>
                      </a:endParaRPr>
                    </a:p>
                    <a:p>
                      <a:pPr algn="ctr"/>
                      <a:endParaRPr lang="en-US" sz="8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US" sz="850" b="1" dirty="0" smtClean="0">
                          <a:effectLst/>
                          <a:latin typeface="Arial" panose="020B0604020202020204" pitchFamily="34" charset="0"/>
                          <a:cs typeface="Arial" panose="020B0604020202020204" pitchFamily="34" charset="0"/>
                        </a:rPr>
                        <a:t>Evaluate Options &amp; Confirm a Venue</a:t>
                      </a: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Request </a:t>
                      </a:r>
                      <a:r>
                        <a:rPr lang="en-US" sz="850" b="1" baseline="0" dirty="0" smtClean="0">
                          <a:effectLst/>
                          <a:latin typeface="Arial" panose="020B0604020202020204" pitchFamily="34" charset="0"/>
                          <a:cs typeface="Arial" panose="020B0604020202020204" pitchFamily="34" charset="0"/>
                        </a:rPr>
                        <a:t>for </a:t>
                      </a:r>
                      <a:r>
                        <a:rPr lang="en-US" sz="850" b="1" dirty="0" smtClean="0">
                          <a:effectLst/>
                          <a:latin typeface="Arial" panose="020B0604020202020204" pitchFamily="34" charset="0"/>
                          <a:cs typeface="Arial" panose="020B0604020202020204" pitchFamily="34" charset="0"/>
                        </a:rPr>
                        <a:t>proposals from the potential venues on</a:t>
                      </a:r>
                      <a:r>
                        <a:rPr lang="en-US" sz="850" b="1" baseline="0" dirty="0" smtClean="0">
                          <a:effectLst/>
                          <a:latin typeface="Arial" panose="020B0604020202020204" pitchFamily="34" charset="0"/>
                          <a:cs typeface="Arial" panose="020B0604020202020204" pitchFamily="34" charset="0"/>
                        </a:rPr>
                        <a:t> the identified on the short list</a:t>
                      </a:r>
                      <a:endParaRPr lang="en-US" sz="850" b="1"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Review the proposals and conduct onsite</a:t>
                      </a:r>
                      <a:r>
                        <a:rPr lang="en-US" sz="850" b="1" baseline="0" dirty="0" smtClean="0">
                          <a:effectLst/>
                          <a:latin typeface="Arial" panose="020B0604020202020204" pitchFamily="34" charset="0"/>
                          <a:cs typeface="Arial" panose="020B0604020202020204" pitchFamily="34" charset="0"/>
                        </a:rPr>
                        <a:t> </a:t>
                      </a:r>
                      <a:r>
                        <a:rPr lang="en-US" sz="850" b="1" dirty="0" smtClean="0">
                          <a:effectLst/>
                          <a:latin typeface="Arial" panose="020B0604020202020204" pitchFamily="34" charset="0"/>
                          <a:cs typeface="Arial" panose="020B0604020202020204" pitchFamily="34" charset="0"/>
                        </a:rPr>
                        <a:t>visits to the venues</a:t>
                      </a:r>
                    </a:p>
                    <a:p>
                      <a:pPr marL="628650" lvl="1" indent="-171450">
                        <a:buFont typeface="Arial" panose="020B0604020202020204" pitchFamily="34" charset="0"/>
                        <a:buChar char="•"/>
                      </a:pPr>
                      <a:r>
                        <a:rPr lang="en-US" sz="850" b="0" dirty="0" smtClean="0">
                          <a:effectLst/>
                          <a:latin typeface="Arial" panose="020B0604020202020204" pitchFamily="34" charset="0"/>
                          <a:cs typeface="Arial" panose="020B0604020202020204" pitchFamily="34" charset="0"/>
                        </a:rPr>
                        <a:t>This</a:t>
                      </a:r>
                      <a:r>
                        <a:rPr lang="en-US" sz="850" b="0" baseline="0" dirty="0" smtClean="0">
                          <a:effectLst/>
                          <a:latin typeface="Arial" panose="020B0604020202020204" pitchFamily="34" charset="0"/>
                          <a:cs typeface="Arial" panose="020B0604020202020204" pitchFamily="34" charset="0"/>
                        </a:rPr>
                        <a:t> provides an opportunity to ask more in-depth questions in person and also to confirm the venue ‘s appearance is as expected </a:t>
                      </a:r>
                      <a:endParaRPr lang="en-US" sz="850" b="0" dirty="0" smtClean="0">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50" b="1" kern="1200" dirty="0" smtClean="0">
                          <a:solidFill>
                            <a:schemeClr val="dk1"/>
                          </a:solidFill>
                          <a:effectLst/>
                          <a:latin typeface="Arial" panose="020B0604020202020204" pitchFamily="34" charset="0"/>
                          <a:ea typeface="+mn-ea"/>
                          <a:cs typeface="Arial" panose="020B0604020202020204" pitchFamily="34" charset="0"/>
                        </a:rPr>
                        <a:t>Identify the best venue option for the firm's event</a:t>
                      </a:r>
                      <a:r>
                        <a:rPr lang="en-US" sz="850" b="1" kern="1200" baseline="0" dirty="0" smtClean="0">
                          <a:solidFill>
                            <a:schemeClr val="dk1"/>
                          </a:solidFill>
                          <a:effectLst/>
                          <a:latin typeface="Arial" panose="020B0604020202020204" pitchFamily="34" charset="0"/>
                          <a:ea typeface="+mn-ea"/>
                          <a:cs typeface="Arial" panose="020B0604020202020204" pitchFamily="34" charset="0"/>
                        </a:rPr>
                        <a:t> </a:t>
                      </a:r>
                      <a:r>
                        <a:rPr lang="en-US" sz="850" b="1" kern="1200" dirty="0" smtClean="0">
                          <a:solidFill>
                            <a:schemeClr val="dk1"/>
                          </a:solidFill>
                          <a:effectLst/>
                          <a:latin typeface="Arial" panose="020B0604020202020204" pitchFamily="34" charset="0"/>
                          <a:ea typeface="+mn-ea"/>
                          <a:cs typeface="Arial" panose="020B0604020202020204" pitchFamily="34" charset="0"/>
                        </a:rPr>
                        <a:t>based on the</a:t>
                      </a:r>
                      <a:r>
                        <a:rPr lang="en-US" sz="850" b="1" kern="1200" baseline="0" dirty="0" smtClean="0">
                          <a:solidFill>
                            <a:schemeClr val="dk1"/>
                          </a:solidFill>
                          <a:effectLst/>
                          <a:latin typeface="Arial" panose="020B0604020202020204" pitchFamily="34" charset="0"/>
                          <a:ea typeface="+mn-ea"/>
                          <a:cs typeface="Arial" panose="020B0604020202020204" pitchFamily="34" charset="0"/>
                        </a:rPr>
                        <a:t> proposal and findings from the onsite visit</a:t>
                      </a:r>
                      <a:endParaRPr lang="en-US" sz="850" b="1" kern="1200" dirty="0" smtClean="0">
                        <a:solidFill>
                          <a:schemeClr val="dk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Negotiate rates, sign contracts, and</a:t>
                      </a:r>
                      <a:r>
                        <a:rPr lang="en-US" sz="850" b="1" baseline="0" dirty="0" smtClean="0">
                          <a:effectLst/>
                          <a:latin typeface="Arial" panose="020B0604020202020204" pitchFamily="34" charset="0"/>
                          <a:cs typeface="Arial" panose="020B0604020202020204" pitchFamily="34" charset="0"/>
                        </a:rPr>
                        <a:t> </a:t>
                      </a:r>
                      <a:r>
                        <a:rPr lang="en-US" sz="850" b="1" dirty="0" smtClean="0">
                          <a:effectLst/>
                          <a:latin typeface="Arial" panose="020B0604020202020204" pitchFamily="34" charset="0"/>
                          <a:cs typeface="Arial" panose="020B0604020202020204" pitchFamily="34" charset="0"/>
                        </a:rPr>
                        <a:t>pay deposits to confirm</a:t>
                      </a:r>
                      <a:r>
                        <a:rPr lang="en-US" sz="850" b="1" baseline="0" dirty="0" smtClean="0">
                          <a:effectLst/>
                          <a:latin typeface="Arial" panose="020B0604020202020204" pitchFamily="34" charset="0"/>
                          <a:cs typeface="Arial" panose="020B0604020202020204" pitchFamily="34" charset="0"/>
                        </a:rPr>
                        <a:t> the venue</a:t>
                      </a:r>
                    </a:p>
                    <a:p>
                      <a:pPr marL="628650" lvl="1" indent="-171450">
                        <a:buFont typeface="Arial" panose="020B0604020202020204" pitchFamily="34" charset="0"/>
                        <a:buChar char="•"/>
                      </a:pPr>
                      <a:r>
                        <a:rPr lang="en-US" sz="850" b="0" baseline="0" dirty="0" smtClean="0">
                          <a:effectLst/>
                          <a:latin typeface="Arial" panose="020B0604020202020204" pitchFamily="34" charset="0"/>
                          <a:cs typeface="Arial" panose="020B0604020202020204" pitchFamily="34" charset="0"/>
                        </a:rPr>
                        <a:t>Be sure to file those documents internally for record-keeping purposes</a:t>
                      </a:r>
                      <a:endParaRPr lang="en-US" sz="850" b="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735701">
                <a:tc vMerge="1">
                  <a:txBody>
                    <a:bodyPr/>
                    <a:lstStyle/>
                    <a:p>
                      <a:endParaRPr lang="en-US"/>
                    </a:p>
                  </a:txBody>
                  <a:tcPr/>
                </a:tc>
                <a:tc vMerge="1">
                  <a:txBody>
                    <a:bodyPr/>
                    <a:lstStyle/>
                    <a:p>
                      <a:endParaRPr lang="en-US"/>
                    </a:p>
                  </a:txBody>
                  <a:tcPr/>
                </a:tc>
                <a:tc>
                  <a:txBody>
                    <a:bodyPr/>
                    <a:lstStyle/>
                    <a:p>
                      <a:pPr marL="0" indent="0">
                        <a:buFont typeface="Arial" panose="020B0604020202020204" pitchFamily="34" charset="0"/>
                        <a:buNone/>
                      </a:pPr>
                      <a:r>
                        <a:rPr lang="en-US" sz="850" b="1" dirty="0" smtClean="0">
                          <a:effectLst/>
                          <a:latin typeface="Arial" panose="020B0604020202020204" pitchFamily="34" charset="0"/>
                          <a:cs typeface="Arial" panose="020B0604020202020204" pitchFamily="34" charset="0"/>
                        </a:rPr>
                        <a:t>Confirm Event with Stakeholders</a:t>
                      </a: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Notify the team of the finalized date and location of the event</a:t>
                      </a: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Finalize the sponsors and speakers </a:t>
                      </a:r>
                      <a:r>
                        <a:rPr lang="en-US" sz="850" b="1" baseline="0" dirty="0" smtClean="0">
                          <a:effectLst/>
                          <a:latin typeface="Arial" panose="020B0604020202020204" pitchFamily="34" charset="0"/>
                          <a:cs typeface="Arial" panose="020B0604020202020204" pitchFamily="34" charset="0"/>
                        </a:rPr>
                        <a:t>and ensure they understand their roles and responsibilities leading up to the event</a:t>
                      </a:r>
                    </a:p>
                    <a:p>
                      <a:pPr marL="628650" lvl="1" indent="-171450">
                        <a:buFont typeface="Arial" panose="020B0604020202020204" pitchFamily="34" charset="0"/>
                        <a:buChar char="•"/>
                      </a:pPr>
                      <a:r>
                        <a:rPr lang="en-US" sz="850" b="0" baseline="0" dirty="0" smtClean="0">
                          <a:effectLst/>
                          <a:latin typeface="Arial" panose="020B0604020202020204" pitchFamily="34" charset="0"/>
                          <a:cs typeface="Arial" panose="020B0604020202020204" pitchFamily="34" charset="0"/>
                        </a:rPr>
                        <a:t>If necessary, execute formal contracts reinforcing those responsibilities</a:t>
                      </a:r>
                      <a:endParaRPr lang="en-US" sz="85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Identify the creators of content for the</a:t>
                      </a:r>
                      <a:r>
                        <a:rPr lang="en-US" sz="850" b="1" baseline="0" dirty="0" smtClean="0">
                          <a:effectLst/>
                          <a:latin typeface="Arial" panose="020B0604020202020204" pitchFamily="34" charset="0"/>
                          <a:cs typeface="Arial" panose="020B0604020202020204" pitchFamily="34" charset="0"/>
                        </a:rPr>
                        <a:t> p</a:t>
                      </a:r>
                      <a:r>
                        <a:rPr lang="en-US" sz="850" b="1" dirty="0" smtClean="0">
                          <a:effectLst/>
                          <a:latin typeface="Arial" panose="020B0604020202020204" pitchFamily="34" charset="0"/>
                          <a:cs typeface="Arial" panose="020B0604020202020204" pitchFamily="34" charset="0"/>
                        </a:rPr>
                        <a:t>resentation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50" b="0" kern="1200" baseline="0" dirty="0" smtClean="0">
                          <a:solidFill>
                            <a:schemeClr val="dk1"/>
                          </a:solidFill>
                          <a:effectLst/>
                          <a:latin typeface="Arial" panose="020B0604020202020204" pitchFamily="34" charset="0"/>
                          <a:ea typeface="+mn-ea"/>
                          <a:cs typeface="Arial" panose="020B0604020202020204" pitchFamily="34" charset="0"/>
                        </a:rPr>
                        <a:t>Describe what type of content is needed so the creators can get started  working on their portion of the presentation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90367">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50" dirty="0" smtClean="0">
                          <a:latin typeface="Arial" panose="020B0604020202020204" pitchFamily="34" charset="0"/>
                          <a:cs typeface="Arial" panose="020B0604020202020204" pitchFamily="34" charset="0"/>
                        </a:rPr>
                        <a:t>Client Service Associate</a:t>
                      </a:r>
                    </a:p>
                    <a:p>
                      <a:pPr algn="ctr"/>
                      <a:endParaRPr lang="en-US" sz="8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sz="850" dirty="0" smtClean="0">
                          <a:latin typeface="Arial" panose="020B0604020202020204" pitchFamily="34" charset="0"/>
                          <a:cs typeface="Arial" panose="020B0604020202020204" pitchFamily="34" charset="0"/>
                        </a:rPr>
                        <a:t>Coordinate Guest Invitations </a:t>
                      </a:r>
                    </a:p>
                    <a:p>
                      <a:pPr algn="ctr"/>
                      <a:endParaRPr lang="en-US" sz="85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800" b="0" i="0" u="none" strike="noStrike" kern="1200" baseline="0" dirty="0" smtClean="0">
                          <a:solidFill>
                            <a:schemeClr val="tx1"/>
                          </a:solidFill>
                          <a:latin typeface="Arial" panose="020B0604020202020204" pitchFamily="34" charset="0"/>
                          <a:ea typeface="+mn-ea"/>
                          <a:cs typeface="Arial" panose="020B0604020202020204" pitchFamily="34" charset="0"/>
                        </a:rPr>
                        <a:t>Due: 6 Weeks Before Event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850" b="1" dirty="0" smtClean="0">
                          <a:effectLst/>
                          <a:latin typeface="Arial" panose="020B0604020202020204" pitchFamily="34" charset="0"/>
                          <a:cs typeface="Arial" panose="020B0604020202020204" pitchFamily="34" charset="0"/>
                        </a:rPr>
                        <a:t>Organize &amp; Send Save The Dates</a:t>
                      </a: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Identify the guest list based</a:t>
                      </a:r>
                      <a:r>
                        <a:rPr lang="en-US" sz="850" b="1" baseline="0" dirty="0" smtClean="0">
                          <a:effectLst/>
                          <a:latin typeface="Arial" panose="020B0604020202020204" pitchFamily="34" charset="0"/>
                          <a:cs typeface="Arial" panose="020B0604020202020204" pitchFamily="34" charset="0"/>
                        </a:rPr>
                        <a:t> on the event requirements and</a:t>
                      </a:r>
                      <a:r>
                        <a:rPr lang="en-US" sz="850" b="1" dirty="0" smtClean="0">
                          <a:effectLst/>
                          <a:latin typeface="Arial" panose="020B0604020202020204" pitchFamily="34" charset="0"/>
                          <a:cs typeface="Arial" panose="020B0604020202020204" pitchFamily="34" charset="0"/>
                        </a:rPr>
                        <a:t> confirm with the team</a:t>
                      </a:r>
                    </a:p>
                    <a:p>
                      <a:pPr marL="628650" lvl="1" indent="-171450" algn="l" defTabSz="914400" rtl="0" eaLnBrk="1" latinLnBrk="0" hangingPunct="1">
                        <a:buFont typeface="Arial" panose="020B0604020202020204" pitchFamily="34" charset="0"/>
                        <a:buChar char="•"/>
                      </a:pPr>
                      <a:r>
                        <a:rPr lang="en-US" sz="850" b="0" kern="1200" baseline="0" dirty="0" smtClean="0">
                          <a:solidFill>
                            <a:schemeClr val="dk1"/>
                          </a:solidFill>
                          <a:effectLst/>
                          <a:latin typeface="Arial" panose="020B0604020202020204" pitchFamily="34" charset="0"/>
                          <a:ea typeface="+mn-ea"/>
                          <a:cs typeface="Arial" panose="020B0604020202020204" pitchFamily="34" charset="0"/>
                        </a:rPr>
                        <a:t>This is particularly important since client relationships are so sensitive, so be sure to confirm that the appropriate people are on the guest list</a:t>
                      </a: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Validate the contact information for the guest list to ensure it’s up-to-date</a:t>
                      </a: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Draft and send out the save-the-date cards to the guest list recipients</a:t>
                      </a:r>
                    </a:p>
                    <a:p>
                      <a:pPr marL="628650" lvl="1" indent="-171450">
                        <a:buFont typeface="Arial" panose="020B0604020202020204" pitchFamily="34" charset="0"/>
                        <a:buChar char="•"/>
                      </a:pPr>
                      <a:r>
                        <a:rPr lang="en-US" sz="850" b="0" kern="1200" baseline="0" dirty="0" smtClean="0">
                          <a:solidFill>
                            <a:schemeClr val="dk1"/>
                          </a:solidFill>
                          <a:effectLst/>
                          <a:latin typeface="Arial" panose="020B0604020202020204" pitchFamily="34" charset="0"/>
                          <a:ea typeface="+mn-ea"/>
                          <a:cs typeface="Arial" panose="020B0604020202020204" pitchFamily="34" charset="0"/>
                        </a:rPr>
                        <a:t>Best practice is to mail out hard copies of the cards for formality, though email can be used if delivery time and costs are both issues</a:t>
                      </a: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Provide copies of the cards to the team for reference, in case anyone</a:t>
                      </a:r>
                      <a:r>
                        <a:rPr lang="en-US" sz="850" b="1" baseline="0" dirty="0" smtClean="0">
                          <a:effectLst/>
                          <a:latin typeface="Arial" panose="020B0604020202020204" pitchFamily="34" charset="0"/>
                          <a:cs typeface="Arial" panose="020B0604020202020204" pitchFamily="34" charset="0"/>
                        </a:rPr>
                        <a:t> contacts them asking for details about the event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75256">
                <a:tc vMerge="1">
                  <a:txBody>
                    <a:bodyPr/>
                    <a:lstStyle/>
                    <a:p>
                      <a:endParaRPr lang="en-US"/>
                    </a:p>
                  </a:txBody>
                  <a:tcPr/>
                </a:tc>
                <a:tc vMerge="1">
                  <a:txBody>
                    <a:bodyPr/>
                    <a:lstStyle/>
                    <a:p>
                      <a:endParaRPr lang="en-US"/>
                    </a:p>
                  </a:txBody>
                  <a:tcPr/>
                </a:tc>
                <a:tc>
                  <a:txBody>
                    <a:bodyPr/>
                    <a:lstStyle/>
                    <a:p>
                      <a:pPr marL="0" indent="0">
                        <a:buFont typeface="Arial" panose="020B0604020202020204" pitchFamily="34" charset="0"/>
                        <a:buNone/>
                      </a:pPr>
                      <a:r>
                        <a:rPr lang="en-US" sz="850" b="1" dirty="0" smtClean="0">
                          <a:effectLst/>
                          <a:latin typeface="Arial" panose="020B0604020202020204" pitchFamily="34" charset="0"/>
                          <a:cs typeface="Arial" panose="020B0604020202020204" pitchFamily="34" charset="0"/>
                        </a:rPr>
                        <a:t>Draft &amp; Distribute Invitations</a:t>
                      </a: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Draft the event invitation and</a:t>
                      </a:r>
                      <a:r>
                        <a:rPr lang="en-US" sz="850" b="1" baseline="0" dirty="0" smtClean="0">
                          <a:effectLst/>
                          <a:latin typeface="Arial" panose="020B0604020202020204" pitchFamily="34" charset="0"/>
                          <a:cs typeface="Arial" panose="020B0604020202020204" pitchFamily="34" charset="0"/>
                        </a:rPr>
                        <a:t> </a:t>
                      </a:r>
                      <a:r>
                        <a:rPr lang="en-US" sz="850" b="1" dirty="0" smtClean="0">
                          <a:effectLst/>
                          <a:latin typeface="Arial" panose="020B0604020202020204" pitchFamily="34" charset="0"/>
                          <a:cs typeface="Arial" panose="020B0604020202020204" pitchFamily="34" charset="0"/>
                        </a:rPr>
                        <a:t>gain compliance approval from your broker-dealer as necessary</a:t>
                      </a:r>
                    </a:p>
                    <a:p>
                      <a:pPr marL="628650" marR="0" lvl="3"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50" b="0" dirty="0" smtClean="0">
                          <a:effectLst/>
                          <a:latin typeface="Arial" panose="020B0604020202020204" pitchFamily="34" charset="0"/>
                          <a:cs typeface="Arial" panose="020B0604020202020204" pitchFamily="34" charset="0"/>
                        </a:rPr>
                        <a:t>Be</a:t>
                      </a:r>
                      <a:r>
                        <a:rPr lang="en-US" sz="850" b="0" baseline="0" dirty="0" smtClean="0">
                          <a:effectLst/>
                          <a:latin typeface="Arial" panose="020B0604020202020204" pitchFamily="34" charset="0"/>
                          <a:cs typeface="Arial" panose="020B0604020202020204" pitchFamily="34" charset="0"/>
                        </a:rPr>
                        <a:t> sure to proofread any content and double check any information that might’ve been used within the invite for accuracy</a:t>
                      </a:r>
                      <a:endParaRPr lang="en-US" sz="85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850" b="1" dirty="0" smtClean="0">
                          <a:effectLst/>
                          <a:latin typeface="Arial" panose="020B0604020202020204" pitchFamily="34" charset="0"/>
                          <a:cs typeface="Arial" panose="020B0604020202020204" pitchFamily="34" charset="0"/>
                        </a:rPr>
                        <a:t>Finalize the</a:t>
                      </a:r>
                      <a:r>
                        <a:rPr lang="en-US" sz="850" b="1" baseline="0" dirty="0" smtClean="0">
                          <a:effectLst/>
                          <a:latin typeface="Arial" panose="020B0604020202020204" pitchFamily="34" charset="0"/>
                          <a:cs typeface="Arial" panose="020B0604020202020204" pitchFamily="34" charset="0"/>
                        </a:rPr>
                        <a:t> invitations, after reviewing proofs, and</a:t>
                      </a:r>
                      <a:r>
                        <a:rPr lang="en-US" sz="850" b="1" dirty="0" smtClean="0">
                          <a:effectLst/>
                          <a:latin typeface="Arial" panose="020B0604020202020204" pitchFamily="34" charset="0"/>
                          <a:cs typeface="Arial" panose="020B0604020202020204" pitchFamily="34" charset="0"/>
                        </a:rPr>
                        <a:t> send out the invitations to the</a:t>
                      </a:r>
                      <a:r>
                        <a:rPr lang="en-US" sz="850" b="1" baseline="0" dirty="0" smtClean="0">
                          <a:effectLst/>
                          <a:latin typeface="Arial" panose="020B0604020202020204" pitchFamily="34" charset="0"/>
                          <a:cs typeface="Arial" panose="020B0604020202020204" pitchFamily="34" charset="0"/>
                        </a:rPr>
                        <a:t> guests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50" b="0" kern="1200" baseline="0" dirty="0" smtClean="0">
                          <a:solidFill>
                            <a:schemeClr val="dk1"/>
                          </a:solidFill>
                          <a:effectLst/>
                          <a:latin typeface="Arial" panose="020B0604020202020204" pitchFamily="34" charset="0"/>
                          <a:ea typeface="+mn-ea"/>
                          <a:cs typeface="Arial" panose="020B0604020202020204" pitchFamily="34" charset="0"/>
                        </a:rPr>
                        <a:t>Best practice is to mail an extra copy to yourself along with the others, so the firm can ensure the mail gets delivered and also has a sense of how long it will take to get delivered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50" b="1" dirty="0" smtClean="0">
                          <a:effectLst/>
                          <a:latin typeface="Arial" panose="020B0604020202020204" pitchFamily="34" charset="0"/>
                          <a:cs typeface="Arial" panose="020B0604020202020204" pitchFamily="34" charset="0"/>
                        </a:rPr>
                        <a:t>Provide copies</a:t>
                      </a:r>
                      <a:r>
                        <a:rPr lang="en-US" sz="850" b="1" baseline="0" dirty="0" smtClean="0">
                          <a:effectLst/>
                          <a:latin typeface="Arial" panose="020B0604020202020204" pitchFamily="34" charset="0"/>
                          <a:cs typeface="Arial" panose="020B0604020202020204" pitchFamily="34" charset="0"/>
                        </a:rPr>
                        <a:t> </a:t>
                      </a:r>
                      <a:r>
                        <a:rPr lang="en-US" sz="850" b="1" dirty="0" smtClean="0">
                          <a:effectLst/>
                          <a:latin typeface="Arial" panose="020B0604020202020204" pitchFamily="34" charset="0"/>
                          <a:cs typeface="Arial" panose="020B0604020202020204" pitchFamily="34" charset="0"/>
                        </a:rPr>
                        <a:t>of the invites to the team for reference, in case anyone</a:t>
                      </a:r>
                      <a:r>
                        <a:rPr lang="en-US" sz="850" b="1" baseline="0" dirty="0" smtClean="0">
                          <a:effectLst/>
                          <a:latin typeface="Arial" panose="020B0604020202020204" pitchFamily="34" charset="0"/>
                          <a:cs typeface="Arial" panose="020B0604020202020204" pitchFamily="34" charset="0"/>
                        </a:rPr>
                        <a:t> contacts them asking for details about the event</a:t>
                      </a:r>
                      <a:endParaRPr lang="en-US" sz="850" b="1"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3" name="TextBox 12"/>
          <p:cNvSpPr txBox="1"/>
          <p:nvPr/>
        </p:nvSpPr>
        <p:spPr>
          <a:xfrm>
            <a:off x="213692" y="552450"/>
            <a:ext cx="1274708" cy="646331"/>
          </a:xfrm>
          <a:prstGeom prst="rect">
            <a:avLst/>
          </a:prstGeom>
          <a:noFill/>
        </p:spPr>
        <p:txBody>
          <a:bodyPr wrap="none" rtlCol="0">
            <a:spAutoFit/>
          </a:bodyPr>
          <a:lstStyle/>
          <a:p>
            <a:r>
              <a:rPr lang="en-US" b="1" dirty="0" smtClean="0">
                <a:solidFill>
                  <a:srgbClr val="FFFFFF"/>
                </a:solidFill>
                <a:latin typeface="Arial" panose="020B0604020202020204" pitchFamily="34" charset="0"/>
                <a:cs typeface="Arial" panose="020B0604020202020204" pitchFamily="34" charset="0"/>
              </a:rPr>
              <a:t>Marketing</a:t>
            </a:r>
            <a:endParaRPr lang="en-US" b="1" dirty="0">
              <a:solidFill>
                <a:srgbClr val="FFFFFF"/>
              </a:solidFill>
              <a:latin typeface="Arial" panose="020B0604020202020204" pitchFamily="34" charset="0"/>
              <a:cs typeface="Arial" panose="020B0604020202020204" pitchFamily="34" charset="0"/>
            </a:endParaRPr>
          </a:p>
          <a:p>
            <a:endParaRPr lang="en-US" dirty="0">
              <a:solidFill>
                <a:srgbClr val="FFFFFF"/>
              </a:solidFill>
            </a:endParaRPr>
          </a:p>
        </p:txBody>
      </p:sp>
      <p:graphicFrame>
        <p:nvGraphicFramePr>
          <p:cNvPr id="15" name="Table 14"/>
          <p:cNvGraphicFramePr>
            <a:graphicFrameLocks noGrp="1"/>
          </p:cNvGraphicFramePr>
          <p:nvPr>
            <p:extLst>
              <p:ext uri="{D42A27DB-BD31-4B8C-83A1-F6EECF244321}">
                <p14:modId xmlns:p14="http://schemas.microsoft.com/office/powerpoint/2010/main" val="2916988327"/>
              </p:ext>
            </p:extLst>
          </p:nvPr>
        </p:nvGraphicFramePr>
        <p:xfrm>
          <a:off x="213691" y="1878071"/>
          <a:ext cx="6453810" cy="370840"/>
        </p:xfrm>
        <a:graphic>
          <a:graphicData uri="http://schemas.openxmlformats.org/drawingml/2006/table">
            <a:tbl>
              <a:tblPr firstRow="1" bandRow="1">
                <a:tableStyleId>{5C22544A-7EE6-4342-B048-85BDC9FD1C3A}</a:tableStyleId>
              </a:tblPr>
              <a:tblGrid>
                <a:gridCol w="2151270"/>
                <a:gridCol w="2151270"/>
                <a:gridCol w="2151270"/>
              </a:tblGrid>
              <a:tr h="370840">
                <a:tc>
                  <a:txBody>
                    <a:bodyPr/>
                    <a:lstStyle/>
                    <a:p>
                      <a:pPr algn="ctr"/>
                      <a:r>
                        <a:rPr lang="en-US" sz="1600" dirty="0" smtClean="0"/>
                        <a:t>Client</a:t>
                      </a:r>
                      <a:r>
                        <a:rPr lang="en-US" sz="1600" baseline="0" dirty="0" smtClean="0"/>
                        <a:t> Referral</a:t>
                      </a:r>
                      <a:endParaRPr lang="en-US" sz="1600" dirty="0"/>
                    </a:p>
                  </a:txBody>
                  <a:tcPr>
                    <a:solidFill>
                      <a:schemeClr val="bg1">
                        <a:lumMod val="85000"/>
                      </a:schemeClr>
                    </a:solidFill>
                  </a:tcPr>
                </a:tc>
                <a:tc>
                  <a:txBody>
                    <a:bodyPr/>
                    <a:lstStyle/>
                    <a:p>
                      <a:pPr algn="ctr"/>
                      <a:r>
                        <a:rPr lang="en-US" sz="1600" dirty="0" smtClean="0"/>
                        <a:t>COI</a:t>
                      </a:r>
                      <a:r>
                        <a:rPr lang="en-US" sz="1600" baseline="0" dirty="0" smtClean="0"/>
                        <a:t> Referral</a:t>
                      </a:r>
                      <a:endParaRPr lang="en-US" sz="1600" dirty="0"/>
                    </a:p>
                  </a:txBody>
                  <a:tcPr>
                    <a:solidFill>
                      <a:schemeClr val="bg1">
                        <a:lumMod val="85000"/>
                      </a:schemeClr>
                    </a:solidFill>
                  </a:tcPr>
                </a:tc>
                <a:tc>
                  <a:txBody>
                    <a:bodyPr/>
                    <a:lstStyle/>
                    <a:p>
                      <a:pPr algn="ctr"/>
                      <a:r>
                        <a:rPr lang="en-US" sz="1600" dirty="0" smtClean="0"/>
                        <a:t>Event Planning</a:t>
                      </a:r>
                      <a:endParaRPr lang="en-US" sz="1600" dirty="0"/>
                    </a:p>
                  </a:txBody>
                  <a:tcPr>
                    <a:solidFill>
                      <a:srgbClr val="002060"/>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559573613"/>
              </p:ext>
            </p:extLst>
          </p:nvPr>
        </p:nvGraphicFramePr>
        <p:xfrm>
          <a:off x="214494" y="2236334"/>
          <a:ext cx="6463638" cy="381976"/>
        </p:xfrm>
        <a:graphic>
          <a:graphicData uri="http://schemas.openxmlformats.org/drawingml/2006/table">
            <a:tbl>
              <a:tblPr firstRow="1" bandRow="1">
                <a:tableStyleId>{5C22544A-7EE6-4342-B048-85BDC9FD1C3A}</a:tableStyleId>
              </a:tblPr>
              <a:tblGrid>
                <a:gridCol w="3231819"/>
                <a:gridCol w="3231819"/>
              </a:tblGrid>
              <a:tr h="381976">
                <a:tc>
                  <a:txBody>
                    <a:bodyPr/>
                    <a:lstStyle/>
                    <a:p>
                      <a:pPr algn="ctr"/>
                      <a:r>
                        <a:rPr lang="en-US" sz="1600" dirty="0" smtClean="0"/>
                        <a:t>Webinar Planning </a:t>
                      </a:r>
                      <a:endParaRPr lang="en-US" sz="1600" dirty="0"/>
                    </a:p>
                  </a:txBody>
                  <a:tcPr>
                    <a:solidFill>
                      <a:schemeClr val="bg1">
                        <a:lumMod val="85000"/>
                      </a:schemeClr>
                    </a:solidFill>
                  </a:tcPr>
                </a:tc>
                <a:tc>
                  <a:txBody>
                    <a:bodyPr/>
                    <a:lstStyle/>
                    <a:p>
                      <a:pPr algn="ctr"/>
                      <a:r>
                        <a:rPr lang="en-US" sz="1600" dirty="0" smtClean="0"/>
                        <a:t>Social Media Content</a:t>
                      </a:r>
                      <a:endParaRPr lang="en-US" sz="1600" dirty="0"/>
                    </a:p>
                  </a:txBody>
                  <a:tcPr>
                    <a:solidFill>
                      <a:schemeClr val="bg1">
                        <a:lumMod val="85000"/>
                      </a:schemeClr>
                    </a:solidFill>
                  </a:tcPr>
                </a:tc>
              </a:tr>
            </a:tbl>
          </a:graphicData>
        </a:graphic>
      </p:graphicFrame>
      <p:sp>
        <p:nvSpPr>
          <p:cNvPr id="17" name="TextBox 16"/>
          <p:cNvSpPr txBox="1"/>
          <p:nvPr/>
        </p:nvSpPr>
        <p:spPr>
          <a:xfrm>
            <a:off x="213692" y="8914363"/>
            <a:ext cx="3494867" cy="215444"/>
          </a:xfrm>
          <a:prstGeom prst="rect">
            <a:avLst/>
          </a:prstGeom>
          <a:noFill/>
        </p:spPr>
        <p:txBody>
          <a:bodyPr wrap="none" rtlCol="0">
            <a:spAutoFit/>
          </a:bodyPr>
          <a:lstStyle/>
          <a:p>
            <a:pPr lvl="0"/>
            <a:r>
              <a:rPr lang="en-US" sz="800" dirty="0" smtClean="0"/>
              <a:t>© 2015 SEI. This information is proprietary.  No further distribution is intended.</a:t>
            </a:r>
            <a:endParaRPr lang="en-US" sz="800" dirty="0"/>
          </a:p>
        </p:txBody>
      </p:sp>
    </p:spTree>
    <p:extLst>
      <p:ext uri="{BB962C8B-B14F-4D97-AF65-F5344CB8AC3E}">
        <p14:creationId xmlns:p14="http://schemas.microsoft.com/office/powerpoint/2010/main" val="2919251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0" y="0"/>
            <a:ext cx="6858000" cy="1755031"/>
          </a:xfrm>
          <a:prstGeom prst="rect">
            <a:avLst/>
          </a:prstGeom>
          <a:extLst>
            <a:ext uri="{FAA26D3D-D897-4be2-8F04-BA451C77F1D7}">
              <ma14:placeholder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Lst>
        </p:spPr>
      </p:pic>
      <p:sp>
        <p:nvSpPr>
          <p:cNvPr id="10" name="TextBox 9"/>
          <p:cNvSpPr txBox="1"/>
          <p:nvPr/>
        </p:nvSpPr>
        <p:spPr>
          <a:xfrm>
            <a:off x="114300" y="1619250"/>
            <a:ext cx="6553200" cy="954107"/>
          </a:xfrm>
          <a:prstGeom prst="rect">
            <a:avLst/>
          </a:prstGeom>
          <a:noFill/>
        </p:spPr>
        <p:txBody>
          <a:bodyPr wrap="square" rtlCol="0">
            <a:spAutoFit/>
          </a:bodyPr>
          <a:lstStyle/>
          <a:p>
            <a:endParaRPr lang="en-US" sz="1600" b="1" dirty="0" smtClean="0">
              <a:solidFill>
                <a:srgbClr val="173B6B"/>
              </a:solidFill>
              <a:latin typeface="Arial" panose="020B0604020202020204" pitchFamily="34" charset="0"/>
              <a:cs typeface="Arial" panose="020B0604020202020204" pitchFamily="34" charset="0"/>
            </a:endParaRPr>
          </a:p>
          <a:p>
            <a:endParaRPr lang="en-US" sz="1600" b="1" dirty="0">
              <a:solidFill>
                <a:srgbClr val="173B6B"/>
              </a:solidFill>
              <a:latin typeface="Arial" panose="020B0604020202020204" pitchFamily="34" charset="0"/>
              <a:cs typeface="Arial" panose="020B0604020202020204" pitchFamily="34" charset="0"/>
            </a:endParaRPr>
          </a:p>
          <a:p>
            <a:endParaRPr lang="en-US" sz="1200" b="1" dirty="0" smtClean="0">
              <a:solidFill>
                <a:srgbClr val="173B6B"/>
              </a:solidFill>
              <a:latin typeface="Arial" panose="020B0604020202020204" pitchFamily="34" charset="0"/>
              <a:cs typeface="Arial" panose="020B0604020202020204" pitchFamily="34" charset="0"/>
            </a:endParaRPr>
          </a:p>
          <a:p>
            <a:endParaRPr lang="en-US" sz="1200" b="1" dirty="0" smtClean="0">
              <a:solidFill>
                <a:srgbClr val="173B6B"/>
              </a:solidFill>
              <a:latin typeface="Arial" panose="020B0604020202020204" pitchFamily="34" charset="0"/>
              <a:cs typeface="Arial" panose="020B060402020202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4114232213"/>
              </p:ext>
            </p:extLst>
          </p:nvPr>
        </p:nvGraphicFramePr>
        <p:xfrm>
          <a:off x="246834" y="2692529"/>
          <a:ext cx="6421022" cy="6156960"/>
        </p:xfrm>
        <a:graphic>
          <a:graphicData uri="http://schemas.openxmlformats.org/drawingml/2006/table">
            <a:tbl>
              <a:tblPr bandRow="1">
                <a:tableStyleId>{5C22544A-7EE6-4342-B048-85BDC9FD1C3A}</a:tableStyleId>
              </a:tblPr>
              <a:tblGrid>
                <a:gridCol w="704112"/>
                <a:gridCol w="1139595"/>
                <a:gridCol w="4577315"/>
              </a:tblGrid>
              <a:tr h="144974">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127918">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PREPARE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127918">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STEP</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chemeClr val="bg1"/>
                          </a:solidFill>
                          <a:latin typeface="Arial" panose="020B0604020202020204" pitchFamily="34" charset="0"/>
                          <a:ea typeface="+mn-ea"/>
                          <a:cs typeface="Arial" panose="020B0604020202020204" pitchFamily="34" charset="0"/>
                        </a:rPr>
                        <a:t>DETAILS/TIPS</a:t>
                      </a:r>
                    </a:p>
                  </a:txBody>
                  <a:tcPr>
                    <a:lnR w="12700" cap="flat" cmpd="sng" algn="ctr">
                      <a:solidFill>
                        <a:schemeClr val="tx1"/>
                      </a:solidFill>
                      <a:prstDash val="solid"/>
                      <a:round/>
                      <a:headEnd type="none" w="med" len="med"/>
                      <a:tailEnd type="none" w="med" len="med"/>
                    </a:lnR>
                    <a:solidFill>
                      <a:schemeClr val="bg1">
                        <a:lumMod val="65000"/>
                      </a:schemeClr>
                    </a:solidFill>
                  </a:tcPr>
                </a:tc>
              </a:tr>
              <a:tr h="895425">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Client</a:t>
                      </a:r>
                      <a:r>
                        <a:rPr lang="en-US" sz="900" baseline="0" dirty="0" smtClean="0">
                          <a:latin typeface="Arial" panose="020B0604020202020204" pitchFamily="34" charset="0"/>
                          <a:cs typeface="Arial" panose="020B0604020202020204" pitchFamily="34" charset="0"/>
                        </a:rPr>
                        <a:t> Service Associate</a:t>
                      </a:r>
                      <a:endParaRPr lang="en-US" sz="9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sz="900" dirty="0" smtClean="0">
                          <a:latin typeface="Arial" panose="020B0604020202020204" pitchFamily="34" charset="0"/>
                          <a:cs typeface="Arial" panose="020B0604020202020204" pitchFamily="34" charset="0"/>
                        </a:rPr>
                        <a:t>Coordinate Marketing for</a:t>
                      </a:r>
                      <a:r>
                        <a:rPr lang="en-US" sz="900" baseline="0" dirty="0" smtClean="0">
                          <a:latin typeface="Arial" panose="020B0604020202020204" pitchFamily="34" charset="0"/>
                          <a:cs typeface="Arial" panose="020B0604020202020204" pitchFamily="34" charset="0"/>
                        </a:rPr>
                        <a:t> Events</a:t>
                      </a:r>
                    </a:p>
                    <a:p>
                      <a:pPr algn="ctr"/>
                      <a:endParaRPr lang="en-US" sz="900" baseline="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4 Weeks Before Event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US" sz="900" b="1" dirty="0" smtClean="0">
                          <a:effectLst/>
                          <a:latin typeface="Arial" panose="020B0604020202020204" pitchFamily="34" charset="0"/>
                          <a:cs typeface="Arial" panose="020B0604020202020204" pitchFamily="34" charset="0"/>
                        </a:rPr>
                        <a:t>Perform Promotional Activities </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Create advertisements for the event as appropriate,</a:t>
                      </a:r>
                      <a:r>
                        <a:rPr lang="en-US" sz="900" b="1" baseline="0" dirty="0" smtClean="0">
                          <a:effectLst/>
                          <a:latin typeface="Arial" panose="020B0604020202020204" pitchFamily="34" charset="0"/>
                          <a:cs typeface="Arial" panose="020B0604020202020204" pitchFamily="34" charset="0"/>
                        </a:rPr>
                        <a:t> if the event is public knowledge</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Examples of typical ways to promote an event:</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Add the event date and location onto the firm’s website</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Post ads for the event in nearby locations or newspapers</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Add the event to any local business event calendars</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Invite organizations of interest and COIs (i.e.</a:t>
                      </a:r>
                      <a:r>
                        <a:rPr lang="en-US" sz="900" b="1" baseline="0" dirty="0" smtClean="0">
                          <a:effectLst/>
                          <a:latin typeface="Arial" panose="020B0604020202020204" pitchFamily="34" charset="0"/>
                          <a:cs typeface="Arial" panose="020B0604020202020204" pitchFamily="34" charset="0"/>
                        </a:rPr>
                        <a:t>, Chambers of Commerce, neighborhood associations, etc.) to the event</a:t>
                      </a:r>
                      <a:endParaRPr lang="en-US" sz="900" b="1"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Send out a RSVP reminder to the guest list to ensure they respond</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Consider using a report </a:t>
                      </a:r>
                      <a:r>
                        <a:rPr lang="en-US" sz="900" b="0" baseline="0" dirty="0" smtClean="0">
                          <a:effectLst/>
                          <a:latin typeface="Arial" panose="020B0604020202020204" pitchFamily="34" charset="0"/>
                          <a:cs typeface="Arial" panose="020B0604020202020204" pitchFamily="34" charset="0"/>
                        </a:rPr>
                        <a:t>for tracking RSVPs as they come in and consider </a:t>
                      </a:r>
                      <a:r>
                        <a:rPr lang="en-US" sz="900" b="0" baseline="0" dirty="0" smtClean="0">
                          <a:solidFill>
                            <a:schemeClr val="tx1"/>
                          </a:solidFill>
                          <a:effectLst/>
                          <a:latin typeface="Arial" panose="020B0604020202020204" pitchFamily="34" charset="0"/>
                          <a:cs typeface="Arial" panose="020B0604020202020204" pitchFamily="34" charset="0"/>
                        </a:rPr>
                        <a:t>sharing it with other team members who might receive RSVPs as well</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u="sng" baseline="0" dirty="0" smtClean="0">
                          <a:solidFill>
                            <a:schemeClr val="tx1"/>
                          </a:solidFill>
                          <a:effectLst/>
                          <a:latin typeface="Arial" panose="020B0604020202020204" pitchFamily="34" charset="0"/>
                          <a:cs typeface="Arial" panose="020B0604020202020204" pitchFamily="34" charset="0"/>
                          <a:hlinkClick r:id="rId3"/>
                        </a:rPr>
                        <a:t>“RSVP Tracking Report” Template</a:t>
                      </a:r>
                      <a:r>
                        <a:rPr lang="en-US" sz="900" b="0" u="none" baseline="0" dirty="0" smtClean="0">
                          <a:solidFill>
                            <a:schemeClr val="tx1"/>
                          </a:solidFill>
                          <a:effectLst/>
                          <a:latin typeface="Arial" panose="020B0604020202020204" pitchFamily="34" charset="0"/>
                          <a:cs typeface="Arial" panose="020B0604020202020204" pitchFamily="34" charset="0"/>
                        </a:rPr>
                        <a:t> </a:t>
                      </a:r>
                      <a:r>
                        <a:rPr lang="en-US" sz="900" i="1" kern="1200" dirty="0" smtClean="0">
                          <a:solidFill>
                            <a:schemeClr val="tx1"/>
                          </a:solidFill>
                          <a:effectLst/>
                          <a:latin typeface="Arial" panose="020B0604020202020204" pitchFamily="34" charset="0"/>
                          <a:ea typeface="+mn-ea"/>
                          <a:cs typeface="Arial" panose="020B0604020202020204" pitchFamily="34" charset="0"/>
                        </a:rPr>
                        <a:t>(right-click underlined text to open hyperlink to template)</a:t>
                      </a:r>
                      <a:endParaRPr lang="en-US" sz="900" b="1" dirty="0" smtClean="0">
                        <a:solidFill>
                          <a:schemeClr val="tx1"/>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0">
                <a:tc vMerge="1">
                  <a:txBody>
                    <a:bodyPr/>
                    <a:lstStyle/>
                    <a:p>
                      <a:endParaRPr lang="en-US"/>
                    </a:p>
                  </a:txBody>
                  <a:tcPr/>
                </a:tc>
                <a:tc vMerge="1">
                  <a:txBody>
                    <a:bodyPr/>
                    <a:lstStyle/>
                    <a:p>
                      <a:endParaRPr lang="en-US"/>
                    </a:p>
                  </a:txBody>
                  <a:tcPr/>
                </a:tc>
                <a:tc>
                  <a:txBody>
                    <a:bodyPr/>
                    <a:lstStyle/>
                    <a:p>
                      <a:pPr marL="0" indent="0">
                        <a:buFont typeface="Arial" panose="020B0604020202020204" pitchFamily="34" charset="0"/>
                        <a:buNone/>
                      </a:pPr>
                      <a:r>
                        <a:rPr lang="en-US" sz="900" b="1" dirty="0" smtClean="0">
                          <a:effectLst/>
                          <a:latin typeface="Arial" panose="020B0604020202020204" pitchFamily="34" charset="0"/>
                          <a:cs typeface="Arial" panose="020B0604020202020204" pitchFamily="34" charset="0"/>
                        </a:rPr>
                        <a:t>Plan Marketing Content for Event</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Determine the type of handouts</a:t>
                      </a:r>
                      <a:r>
                        <a:rPr lang="en-US" sz="900" b="1" baseline="0" dirty="0" smtClean="0">
                          <a:effectLst/>
                          <a:latin typeface="Arial" panose="020B0604020202020204" pitchFamily="34" charset="0"/>
                          <a:cs typeface="Arial" panose="020B0604020202020204" pitchFamily="34" charset="0"/>
                        </a:rPr>
                        <a:t> that will be</a:t>
                      </a:r>
                      <a:r>
                        <a:rPr lang="en-US" sz="900" b="1" dirty="0" smtClean="0">
                          <a:effectLst/>
                          <a:latin typeface="Arial" panose="020B0604020202020204" pitchFamily="34" charset="0"/>
                          <a:cs typeface="Arial" panose="020B0604020202020204" pitchFamily="34" charset="0"/>
                        </a:rPr>
                        <a:t> needed for the event  (i.e.,</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brochures, forms, surveys,</a:t>
                      </a:r>
                      <a:r>
                        <a:rPr lang="en-US" sz="900" b="1" baseline="0" dirty="0" smtClean="0">
                          <a:effectLst/>
                          <a:latin typeface="Arial" panose="020B0604020202020204" pitchFamily="34" charset="0"/>
                          <a:cs typeface="Arial" panose="020B0604020202020204" pitchFamily="34" charset="0"/>
                        </a:rPr>
                        <a:t> etc.)</a:t>
                      </a:r>
                      <a:endParaRPr lang="en-US" sz="900" b="1"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Identify the</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sources of all the content that will</a:t>
                      </a:r>
                      <a:r>
                        <a:rPr lang="en-US" sz="900" b="1" baseline="0" dirty="0" smtClean="0">
                          <a:effectLst/>
                          <a:latin typeface="Arial" panose="020B0604020202020204" pitchFamily="34" charset="0"/>
                          <a:cs typeface="Arial" panose="020B0604020202020204" pitchFamily="34" charset="0"/>
                        </a:rPr>
                        <a:t> be</a:t>
                      </a:r>
                      <a:r>
                        <a:rPr lang="en-US" sz="900" b="1" dirty="0" smtClean="0">
                          <a:effectLst/>
                          <a:latin typeface="Arial" panose="020B0604020202020204" pitchFamily="34" charset="0"/>
                          <a:cs typeface="Arial" panose="020B0604020202020204" pitchFamily="34" charset="0"/>
                        </a:rPr>
                        <a:t> needed</a:t>
                      </a:r>
                      <a:r>
                        <a:rPr lang="en-US" sz="900" b="1" baseline="0" dirty="0" smtClean="0">
                          <a:effectLst/>
                          <a:latin typeface="Arial" panose="020B0604020202020204" pitchFamily="34" charset="0"/>
                          <a:cs typeface="Arial" panose="020B0604020202020204" pitchFamily="34" charset="0"/>
                        </a:rPr>
                        <a:t> for the event</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These sources could be both people drafting and creating the content as well as vendors printing and providing the content</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Set deadlines for creators of content</a:t>
                      </a:r>
                      <a:r>
                        <a:rPr lang="en-US" sz="900" b="1" baseline="0" dirty="0" smtClean="0">
                          <a:effectLst/>
                          <a:latin typeface="Arial" panose="020B0604020202020204" pitchFamily="34" charset="0"/>
                          <a:cs typeface="Arial" panose="020B0604020202020204" pitchFamily="34" charset="0"/>
                        </a:rPr>
                        <a:t> and ensure everyone is aware of their respective due dates</a:t>
                      </a:r>
                      <a:endParaRPr lang="en-US" sz="90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41924">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Client Service Associate</a:t>
                      </a:r>
                    </a:p>
                    <a:p>
                      <a:pPr algn="ct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sz="900" dirty="0" smtClean="0">
                          <a:latin typeface="Arial" panose="020B0604020202020204" pitchFamily="34" charset="0"/>
                          <a:cs typeface="Arial" panose="020B0604020202020204" pitchFamily="34" charset="0"/>
                        </a:rPr>
                        <a:t>Finalize Resources for Event</a:t>
                      </a:r>
                    </a:p>
                    <a:p>
                      <a:pPr algn="ctr"/>
                      <a:endParaRPr lang="en-US" sz="9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1 Week Before Event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1" dirty="0" smtClean="0">
                          <a:effectLst/>
                          <a:latin typeface="Arial" panose="020B0604020202020204" pitchFamily="34" charset="0"/>
                          <a:cs typeface="Arial" panose="020B0604020202020204" pitchFamily="34" charset="0"/>
                        </a:rPr>
                        <a:t>Finalize Attendance &amp; Notify Stakeholders</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Track RSVPs via a tracking document and contact all</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non-respondents</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This</a:t>
                      </a:r>
                      <a:r>
                        <a:rPr lang="en-US" sz="900" b="0" baseline="0" dirty="0" smtClean="0">
                          <a:effectLst/>
                          <a:latin typeface="Arial" panose="020B0604020202020204" pitchFamily="34" charset="0"/>
                          <a:cs typeface="Arial" panose="020B0604020202020204" pitchFamily="34" charset="0"/>
                        </a:rPr>
                        <a:t> can be performed </a:t>
                      </a:r>
                      <a:r>
                        <a:rPr lang="en-US" sz="900" b="0" dirty="0" smtClean="0">
                          <a:effectLst/>
                          <a:latin typeface="Arial" panose="020B0604020202020204" pitchFamily="34" charset="0"/>
                          <a:cs typeface="Arial" panose="020B0604020202020204" pitchFamily="34" charset="0"/>
                        </a:rPr>
                        <a:t>either via a phone call or email depending on the</a:t>
                      </a:r>
                      <a:r>
                        <a:rPr lang="en-US" sz="900" b="0" baseline="0" dirty="0" smtClean="0">
                          <a:effectLst/>
                          <a:latin typeface="Arial" panose="020B0604020202020204" pitchFamily="34" charset="0"/>
                          <a:cs typeface="Arial" panose="020B0604020202020204" pitchFamily="34" charset="0"/>
                        </a:rPr>
                        <a:t> </a:t>
                      </a:r>
                      <a:r>
                        <a:rPr lang="en-US" sz="900" b="0" dirty="0" smtClean="0">
                          <a:effectLst/>
                          <a:latin typeface="Arial" panose="020B0604020202020204" pitchFamily="34" charset="0"/>
                          <a:cs typeface="Arial" panose="020B0604020202020204" pitchFamily="34" charset="0"/>
                        </a:rPr>
                        <a:t>event type and preferences</a:t>
                      </a:r>
                      <a:r>
                        <a:rPr lang="en-US" sz="900" b="0" baseline="0" dirty="0" smtClean="0">
                          <a:effectLst/>
                          <a:latin typeface="Arial" panose="020B0604020202020204" pitchFamily="34" charset="0"/>
                          <a:cs typeface="Arial" panose="020B0604020202020204" pitchFamily="34" charset="0"/>
                        </a:rPr>
                        <a:t> of the firm</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Confirm the final guest head count based on the RSVPs that have been received</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Notify the event</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caterer of the final head count, if applicable</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This might require</a:t>
                      </a:r>
                      <a:r>
                        <a:rPr lang="en-US" sz="900" b="0" baseline="0" dirty="0" smtClean="0">
                          <a:effectLst/>
                          <a:latin typeface="Arial" panose="020B0604020202020204" pitchFamily="34" charset="0"/>
                          <a:cs typeface="Arial" panose="020B0604020202020204" pitchFamily="34" charset="0"/>
                        </a:rPr>
                        <a:t> filling in the final head count on a contract, signing it, and sending it to the caterer</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Provide the final guest list to the team for reference</a:t>
                      </a:r>
                      <a:endParaRPr lang="en-US" sz="900" b="1"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4921">
                <a:tc vMerge="1">
                  <a:txBody>
                    <a:bodyPr/>
                    <a:lstStyle/>
                    <a:p>
                      <a:endParaRPr lang="en-US"/>
                    </a:p>
                  </a:txBody>
                  <a:tcPr/>
                </a:tc>
                <a:tc vMerge="1">
                  <a:txBody>
                    <a:bodyPr/>
                    <a:lstStyle/>
                    <a:p>
                      <a:endParaRPr lang="en-US"/>
                    </a:p>
                  </a:txBody>
                  <a:tcPr/>
                </a:tc>
                <a:tc>
                  <a:txBody>
                    <a:bodyPr/>
                    <a:lstStyle/>
                    <a:p>
                      <a:r>
                        <a:rPr lang="en-US" sz="900" b="1" dirty="0" smtClean="0">
                          <a:effectLst/>
                          <a:latin typeface="Arial" panose="020B0604020202020204" pitchFamily="34" charset="0"/>
                          <a:cs typeface="Arial" panose="020B0604020202020204" pitchFamily="34" charset="0"/>
                        </a:rPr>
                        <a:t>Collect &amp; Prepare Event Collateral</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Print name tags for all</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guests, including the team members if</a:t>
                      </a:r>
                      <a:r>
                        <a:rPr lang="en-US" sz="900" b="1" baseline="0" dirty="0" smtClean="0">
                          <a:effectLst/>
                          <a:latin typeface="Arial" panose="020B0604020202020204" pitchFamily="34" charset="0"/>
                          <a:cs typeface="Arial" panose="020B0604020202020204" pitchFamily="34" charset="0"/>
                        </a:rPr>
                        <a:t> appropriate</a:t>
                      </a:r>
                      <a:endParaRPr lang="en-US" sz="900" b="1"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Be</a:t>
                      </a:r>
                      <a:r>
                        <a:rPr lang="en-US" sz="900" b="0" baseline="0" dirty="0" smtClean="0">
                          <a:effectLst/>
                          <a:latin typeface="Arial" panose="020B0604020202020204" pitchFamily="34" charset="0"/>
                          <a:cs typeface="Arial" panose="020B0604020202020204" pitchFamily="34" charset="0"/>
                        </a:rPr>
                        <a:t> sure to d</a:t>
                      </a:r>
                      <a:r>
                        <a:rPr lang="en-US" sz="900" b="0" dirty="0" smtClean="0">
                          <a:effectLst/>
                          <a:latin typeface="Arial" panose="020B0604020202020204" pitchFamily="34" charset="0"/>
                          <a:cs typeface="Arial" panose="020B0604020202020204" pitchFamily="34" charset="0"/>
                        </a:rPr>
                        <a:t>ouble</a:t>
                      </a:r>
                      <a:r>
                        <a:rPr lang="en-US" sz="900" b="0" baseline="0" dirty="0" smtClean="0">
                          <a:effectLst/>
                          <a:latin typeface="Arial" panose="020B0604020202020204" pitchFamily="34" charset="0"/>
                          <a:cs typeface="Arial" panose="020B0604020202020204" pitchFamily="34" charset="0"/>
                        </a:rPr>
                        <a:t> check the spelling of all names</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Collect</a:t>
                      </a:r>
                      <a:r>
                        <a:rPr lang="en-US" sz="900" b="1" baseline="0" dirty="0" smtClean="0">
                          <a:effectLst/>
                          <a:latin typeface="Arial" panose="020B0604020202020204" pitchFamily="34" charset="0"/>
                          <a:cs typeface="Arial" panose="020B0604020202020204" pitchFamily="34" charset="0"/>
                        </a:rPr>
                        <a:t> and organize all event content from all sources</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Print and prepare all the signage, handouts, and marketing for</a:t>
                      </a:r>
                      <a:r>
                        <a:rPr lang="en-US" sz="900" b="1" baseline="0" dirty="0" smtClean="0">
                          <a:effectLst/>
                          <a:latin typeface="Arial" panose="020B0604020202020204" pitchFamily="34" charset="0"/>
                          <a:cs typeface="Arial" panose="020B0604020202020204" pitchFamily="34" charset="0"/>
                        </a:rPr>
                        <a:t> the</a:t>
                      </a:r>
                      <a:r>
                        <a:rPr lang="en-US" sz="900" b="1" dirty="0" smtClean="0">
                          <a:effectLst/>
                          <a:latin typeface="Arial" panose="020B0604020202020204" pitchFamily="34" charset="0"/>
                          <a:cs typeface="Arial" panose="020B0604020202020204" pitchFamily="34" charset="0"/>
                        </a:rPr>
                        <a:t> event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3" name="TextBox 12"/>
          <p:cNvSpPr txBox="1"/>
          <p:nvPr/>
        </p:nvSpPr>
        <p:spPr>
          <a:xfrm>
            <a:off x="213692" y="552450"/>
            <a:ext cx="1274708" cy="646331"/>
          </a:xfrm>
          <a:prstGeom prst="rect">
            <a:avLst/>
          </a:prstGeom>
          <a:noFill/>
        </p:spPr>
        <p:txBody>
          <a:bodyPr wrap="none" rtlCol="0">
            <a:spAutoFit/>
          </a:bodyPr>
          <a:lstStyle/>
          <a:p>
            <a:r>
              <a:rPr lang="en-US" b="1" dirty="0" smtClean="0">
                <a:solidFill>
                  <a:srgbClr val="FFFFFF"/>
                </a:solidFill>
                <a:latin typeface="Arial" panose="020B0604020202020204" pitchFamily="34" charset="0"/>
                <a:cs typeface="Arial" panose="020B0604020202020204" pitchFamily="34" charset="0"/>
              </a:rPr>
              <a:t>Marketing</a:t>
            </a:r>
            <a:endParaRPr lang="en-US" b="1" dirty="0">
              <a:solidFill>
                <a:srgbClr val="FFFFFF"/>
              </a:solidFill>
              <a:latin typeface="Arial" panose="020B0604020202020204" pitchFamily="34" charset="0"/>
              <a:cs typeface="Arial" panose="020B0604020202020204" pitchFamily="34" charset="0"/>
            </a:endParaRPr>
          </a:p>
          <a:p>
            <a:endParaRPr lang="en-US" dirty="0">
              <a:solidFill>
                <a:srgbClr val="FFFFFF"/>
              </a:solidFill>
            </a:endParaRPr>
          </a:p>
        </p:txBody>
      </p:sp>
      <p:graphicFrame>
        <p:nvGraphicFramePr>
          <p:cNvPr id="15" name="Table 14"/>
          <p:cNvGraphicFramePr>
            <a:graphicFrameLocks noGrp="1"/>
          </p:cNvGraphicFramePr>
          <p:nvPr>
            <p:extLst>
              <p:ext uri="{D42A27DB-BD31-4B8C-83A1-F6EECF244321}">
                <p14:modId xmlns:p14="http://schemas.microsoft.com/office/powerpoint/2010/main" val="2916988327"/>
              </p:ext>
            </p:extLst>
          </p:nvPr>
        </p:nvGraphicFramePr>
        <p:xfrm>
          <a:off x="213691" y="1878071"/>
          <a:ext cx="6453810" cy="370840"/>
        </p:xfrm>
        <a:graphic>
          <a:graphicData uri="http://schemas.openxmlformats.org/drawingml/2006/table">
            <a:tbl>
              <a:tblPr firstRow="1" bandRow="1">
                <a:tableStyleId>{5C22544A-7EE6-4342-B048-85BDC9FD1C3A}</a:tableStyleId>
              </a:tblPr>
              <a:tblGrid>
                <a:gridCol w="2151270"/>
                <a:gridCol w="2151270"/>
                <a:gridCol w="2151270"/>
              </a:tblGrid>
              <a:tr h="370840">
                <a:tc>
                  <a:txBody>
                    <a:bodyPr/>
                    <a:lstStyle/>
                    <a:p>
                      <a:pPr algn="ctr"/>
                      <a:r>
                        <a:rPr lang="en-US" sz="1600" dirty="0" smtClean="0"/>
                        <a:t>Client</a:t>
                      </a:r>
                      <a:r>
                        <a:rPr lang="en-US" sz="1600" baseline="0" dirty="0" smtClean="0"/>
                        <a:t> Referral</a:t>
                      </a:r>
                      <a:endParaRPr lang="en-US" sz="1600" dirty="0"/>
                    </a:p>
                  </a:txBody>
                  <a:tcPr>
                    <a:solidFill>
                      <a:schemeClr val="bg1">
                        <a:lumMod val="85000"/>
                      </a:schemeClr>
                    </a:solidFill>
                  </a:tcPr>
                </a:tc>
                <a:tc>
                  <a:txBody>
                    <a:bodyPr/>
                    <a:lstStyle/>
                    <a:p>
                      <a:pPr algn="ctr"/>
                      <a:r>
                        <a:rPr lang="en-US" sz="1600" dirty="0" smtClean="0"/>
                        <a:t>COI</a:t>
                      </a:r>
                      <a:r>
                        <a:rPr lang="en-US" sz="1600" baseline="0" dirty="0" smtClean="0"/>
                        <a:t> Referral</a:t>
                      </a:r>
                      <a:endParaRPr lang="en-US" sz="1600" dirty="0"/>
                    </a:p>
                  </a:txBody>
                  <a:tcPr>
                    <a:solidFill>
                      <a:schemeClr val="bg1">
                        <a:lumMod val="85000"/>
                      </a:schemeClr>
                    </a:solidFill>
                  </a:tcPr>
                </a:tc>
                <a:tc>
                  <a:txBody>
                    <a:bodyPr/>
                    <a:lstStyle/>
                    <a:p>
                      <a:pPr algn="ctr"/>
                      <a:r>
                        <a:rPr lang="en-US" sz="1600" dirty="0" smtClean="0"/>
                        <a:t>Event Planning</a:t>
                      </a:r>
                      <a:endParaRPr lang="en-US" sz="1600" dirty="0"/>
                    </a:p>
                  </a:txBody>
                  <a:tcPr>
                    <a:solidFill>
                      <a:srgbClr val="002060"/>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559573613"/>
              </p:ext>
            </p:extLst>
          </p:nvPr>
        </p:nvGraphicFramePr>
        <p:xfrm>
          <a:off x="214494" y="2236334"/>
          <a:ext cx="6463638" cy="381976"/>
        </p:xfrm>
        <a:graphic>
          <a:graphicData uri="http://schemas.openxmlformats.org/drawingml/2006/table">
            <a:tbl>
              <a:tblPr firstRow="1" bandRow="1">
                <a:tableStyleId>{5C22544A-7EE6-4342-B048-85BDC9FD1C3A}</a:tableStyleId>
              </a:tblPr>
              <a:tblGrid>
                <a:gridCol w="3231819"/>
                <a:gridCol w="3231819"/>
              </a:tblGrid>
              <a:tr h="381976">
                <a:tc>
                  <a:txBody>
                    <a:bodyPr/>
                    <a:lstStyle/>
                    <a:p>
                      <a:pPr algn="ctr"/>
                      <a:r>
                        <a:rPr lang="en-US" sz="1600" dirty="0" smtClean="0"/>
                        <a:t>Webinar Planning </a:t>
                      </a:r>
                      <a:endParaRPr lang="en-US" sz="1600" dirty="0"/>
                    </a:p>
                  </a:txBody>
                  <a:tcPr>
                    <a:solidFill>
                      <a:schemeClr val="bg1">
                        <a:lumMod val="85000"/>
                      </a:schemeClr>
                    </a:solidFill>
                  </a:tcPr>
                </a:tc>
                <a:tc>
                  <a:txBody>
                    <a:bodyPr/>
                    <a:lstStyle/>
                    <a:p>
                      <a:pPr algn="ctr"/>
                      <a:r>
                        <a:rPr lang="en-US" sz="1600" dirty="0" smtClean="0"/>
                        <a:t>Social Media Content</a:t>
                      </a:r>
                      <a:endParaRPr lang="en-US" sz="1600" dirty="0"/>
                    </a:p>
                  </a:txBody>
                  <a:tcPr>
                    <a:solidFill>
                      <a:schemeClr val="bg1">
                        <a:lumMod val="85000"/>
                      </a:schemeClr>
                    </a:solidFill>
                  </a:tcPr>
                </a:tc>
              </a:tr>
            </a:tbl>
          </a:graphicData>
        </a:graphic>
      </p:graphicFrame>
      <p:sp>
        <p:nvSpPr>
          <p:cNvPr id="17" name="TextBox 16"/>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Tree>
    <p:extLst>
      <p:ext uri="{BB962C8B-B14F-4D97-AF65-F5344CB8AC3E}">
        <p14:creationId xmlns:p14="http://schemas.microsoft.com/office/powerpoint/2010/main" val="3793807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0" y="0"/>
            <a:ext cx="6858000" cy="1755031"/>
          </a:xfrm>
          <a:prstGeom prst="rect">
            <a:avLst/>
          </a:prstGeom>
          <a:extLst>
            <a:ext uri="{FAA26D3D-D897-4be2-8F04-BA451C77F1D7}">
              <ma14:placeholder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Lst>
        </p:spPr>
      </p:pic>
      <p:sp>
        <p:nvSpPr>
          <p:cNvPr id="13" name="TextBox 12"/>
          <p:cNvSpPr txBox="1"/>
          <p:nvPr/>
        </p:nvSpPr>
        <p:spPr>
          <a:xfrm>
            <a:off x="213692" y="552450"/>
            <a:ext cx="1274708" cy="646331"/>
          </a:xfrm>
          <a:prstGeom prst="rect">
            <a:avLst/>
          </a:prstGeom>
          <a:noFill/>
        </p:spPr>
        <p:txBody>
          <a:bodyPr wrap="none" rtlCol="0">
            <a:spAutoFit/>
          </a:bodyPr>
          <a:lstStyle/>
          <a:p>
            <a:r>
              <a:rPr lang="en-US" b="1" dirty="0" smtClean="0">
                <a:solidFill>
                  <a:srgbClr val="FFFFFF"/>
                </a:solidFill>
                <a:latin typeface="Arial" panose="020B0604020202020204" pitchFamily="34" charset="0"/>
                <a:cs typeface="Arial" panose="020B0604020202020204" pitchFamily="34" charset="0"/>
              </a:rPr>
              <a:t>Marketing</a:t>
            </a:r>
            <a:endParaRPr lang="en-US" b="1" dirty="0">
              <a:solidFill>
                <a:srgbClr val="FFFFFF"/>
              </a:solidFill>
              <a:latin typeface="Arial" panose="020B0604020202020204" pitchFamily="34" charset="0"/>
              <a:cs typeface="Arial" panose="020B0604020202020204" pitchFamily="34" charset="0"/>
            </a:endParaRPr>
          </a:p>
          <a:p>
            <a:endParaRPr lang="en-US" dirty="0">
              <a:solidFill>
                <a:srgbClr val="FFFFFF"/>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647491771"/>
              </p:ext>
            </p:extLst>
          </p:nvPr>
        </p:nvGraphicFramePr>
        <p:xfrm>
          <a:off x="237721" y="5969655"/>
          <a:ext cx="6448087" cy="2590800"/>
        </p:xfrm>
        <a:graphic>
          <a:graphicData uri="http://schemas.openxmlformats.org/drawingml/2006/table">
            <a:tbl>
              <a:tblPr bandRow="1">
                <a:tableStyleId>{5C22544A-7EE6-4342-B048-85BDC9FD1C3A}</a:tableStyleId>
              </a:tblPr>
              <a:tblGrid>
                <a:gridCol w="704112"/>
                <a:gridCol w="1139595"/>
                <a:gridCol w="4604380"/>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CONDUCT </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tx2">
                        <a:lumMod val="65000"/>
                      </a:schemeClr>
                    </a:solidFill>
                  </a:tcPr>
                </a:tc>
              </a:tr>
              <a:tr h="7415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Client Service Associate</a:t>
                      </a:r>
                    </a:p>
                    <a:p>
                      <a:pPr algn="ct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b="0" i="0" u="none" strike="noStrike" kern="1200" baseline="0" dirty="0" smtClean="0">
                          <a:solidFill>
                            <a:schemeClr val="dk1"/>
                          </a:solidFill>
                          <a:latin typeface="Arial" panose="020B0604020202020204" pitchFamily="34" charset="0"/>
                          <a:ea typeface="+mn-ea"/>
                          <a:cs typeface="Arial" panose="020B0604020202020204" pitchFamily="34" charset="0"/>
                        </a:rPr>
                        <a:t>Conduct Event</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US" sz="900" b="1" dirty="0" smtClean="0">
                          <a:effectLst/>
                          <a:latin typeface="Arial" panose="020B0604020202020204" pitchFamily="34" charset="0"/>
                          <a:cs typeface="Arial" panose="020B0604020202020204" pitchFamily="34" charset="0"/>
                        </a:rPr>
                        <a:t>Prepare Room &amp; Manage Guests</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Prepare the room 1-3 hours before the start of event</a:t>
                      </a:r>
                      <a:r>
                        <a:rPr lang="en-US" sz="900" b="1" baseline="0" dirty="0" smtClean="0">
                          <a:effectLst/>
                          <a:latin typeface="Arial" panose="020B0604020202020204" pitchFamily="34" charset="0"/>
                          <a:cs typeface="Arial" panose="020B0604020202020204" pitchFamily="34" charset="0"/>
                        </a:rPr>
                        <a:t> in order to:</a:t>
                      </a:r>
                      <a:endParaRPr lang="en-US" sz="900" b="1"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dirty="0" smtClean="0">
                          <a:effectLst/>
                          <a:latin typeface="Arial" panose="020B0604020202020204" pitchFamily="34" charset="0"/>
                          <a:cs typeface="Arial" panose="020B0604020202020204" pitchFamily="34" charset="0"/>
                        </a:rPr>
                        <a:t>Set-up</a:t>
                      </a:r>
                      <a:r>
                        <a:rPr lang="en-US" sz="900" baseline="0" dirty="0" smtClean="0">
                          <a:effectLst/>
                          <a:latin typeface="Arial" panose="020B0604020202020204" pitchFamily="34" charset="0"/>
                          <a:cs typeface="Arial" panose="020B0604020202020204" pitchFamily="34" charset="0"/>
                        </a:rPr>
                        <a:t> and test the projector and any other technology</a:t>
                      </a:r>
                      <a:endParaRPr lang="en-US" sz="900"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dirty="0" smtClean="0">
                          <a:effectLst/>
                          <a:latin typeface="Arial" panose="020B0604020202020204" pitchFamily="34" charset="0"/>
                          <a:cs typeface="Arial" panose="020B0604020202020204" pitchFamily="34" charset="0"/>
                        </a:rPr>
                        <a:t>Distribut</a:t>
                      </a:r>
                      <a:r>
                        <a:rPr lang="en-US" sz="900" baseline="0" dirty="0" smtClean="0">
                          <a:effectLst/>
                          <a:latin typeface="Arial" panose="020B0604020202020204" pitchFamily="34" charset="0"/>
                          <a:cs typeface="Arial" panose="020B0604020202020204" pitchFamily="34" charset="0"/>
                        </a:rPr>
                        <a:t>e presentation copies and marketing materials</a:t>
                      </a:r>
                    </a:p>
                    <a:p>
                      <a:pPr marL="628650" lvl="1" indent="-171450">
                        <a:buFont typeface="Arial" panose="020B0604020202020204" pitchFamily="34" charset="0"/>
                        <a:buChar char="•"/>
                      </a:pPr>
                      <a:r>
                        <a:rPr lang="en-US" sz="900" baseline="0" dirty="0" smtClean="0">
                          <a:effectLst/>
                          <a:latin typeface="Arial" panose="020B0604020202020204" pitchFamily="34" charset="0"/>
                          <a:cs typeface="Arial" panose="020B0604020202020204" pitchFamily="34" charset="0"/>
                        </a:rPr>
                        <a:t>Set-up name tags and the general welcome area</a:t>
                      </a:r>
                    </a:p>
                    <a:p>
                      <a:pPr marL="628650" lvl="1" indent="-171450">
                        <a:buFont typeface="Arial" panose="020B0604020202020204" pitchFamily="34" charset="0"/>
                        <a:buChar char="•"/>
                      </a:pPr>
                      <a:r>
                        <a:rPr lang="en-US" sz="900" baseline="0" dirty="0" smtClean="0">
                          <a:effectLst/>
                          <a:latin typeface="Arial" panose="020B0604020202020204" pitchFamily="34" charset="0"/>
                          <a:cs typeface="Arial" panose="020B0604020202020204" pitchFamily="34" charset="0"/>
                        </a:rPr>
                        <a:t>Make sure the room, catering, and signage are all in order</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Greet </a:t>
                      </a:r>
                      <a:r>
                        <a:rPr lang="en-US" sz="900" b="1" baseline="0" dirty="0" smtClean="0">
                          <a:effectLst/>
                          <a:latin typeface="Arial" panose="020B0604020202020204" pitchFamily="34" charset="0"/>
                          <a:cs typeface="Arial" panose="020B0604020202020204" pitchFamily="34" charset="0"/>
                        </a:rPr>
                        <a:t>and </a:t>
                      </a:r>
                      <a:r>
                        <a:rPr lang="en-US" sz="900" b="1" dirty="0" smtClean="0">
                          <a:effectLst/>
                          <a:latin typeface="Arial" panose="020B0604020202020204" pitchFamily="34" charset="0"/>
                          <a:cs typeface="Arial" panose="020B0604020202020204" pitchFamily="34" charset="0"/>
                        </a:rPr>
                        <a:t>guide guests throughout the event as necessary</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Have</a:t>
                      </a:r>
                      <a:r>
                        <a:rPr lang="en-US" sz="900" b="0" baseline="0" dirty="0" smtClean="0">
                          <a:effectLst/>
                          <a:latin typeface="Arial" panose="020B0604020202020204" pitchFamily="34" charset="0"/>
                          <a:cs typeface="Arial" panose="020B0604020202020204" pitchFamily="34" charset="0"/>
                        </a:rPr>
                        <a:t> a firm calendar ready to make appointments between guests and team members as necessary</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Manage any event handouts or forms that need to be distributed</a:t>
                      </a:r>
                      <a:r>
                        <a:rPr lang="en-US" sz="900" b="1" baseline="0" dirty="0" smtClean="0">
                          <a:effectLst/>
                          <a:latin typeface="Arial" panose="020B0604020202020204" pitchFamily="34" charset="0"/>
                          <a:cs typeface="Arial" panose="020B0604020202020204" pitchFamily="34" charset="0"/>
                        </a:rPr>
                        <a:t> and collected at specific times throughout the event</a:t>
                      </a:r>
                      <a:endParaRPr lang="en-US" sz="900" b="1"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Generally</a:t>
                      </a:r>
                      <a:r>
                        <a:rPr lang="en-US" sz="900" b="0" baseline="0" dirty="0" smtClean="0">
                          <a:effectLst/>
                          <a:latin typeface="Arial" panose="020B0604020202020204" pitchFamily="34" charset="0"/>
                          <a:cs typeface="Arial" panose="020B0604020202020204" pitchFamily="34" charset="0"/>
                        </a:rPr>
                        <a:t> it’s best practice to distribute and collect an evaluation form at the end of the presentation in order to collect feedback from the attendees</a:t>
                      </a:r>
                      <a:endParaRPr lang="en-US" sz="900" b="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335035180"/>
              </p:ext>
            </p:extLst>
          </p:nvPr>
        </p:nvGraphicFramePr>
        <p:xfrm>
          <a:off x="237442" y="2690693"/>
          <a:ext cx="6436490" cy="3185160"/>
        </p:xfrm>
        <a:graphic>
          <a:graphicData uri="http://schemas.openxmlformats.org/drawingml/2006/table">
            <a:tbl>
              <a:tblPr bandRow="1">
                <a:tableStyleId>{5C22544A-7EE6-4342-B048-85BDC9FD1C3A}</a:tableStyleId>
              </a:tblPr>
              <a:tblGrid>
                <a:gridCol w="704112"/>
                <a:gridCol w="1139595"/>
                <a:gridCol w="4592783"/>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PREPARE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STEP</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chemeClr val="bg1"/>
                          </a:solidFill>
                          <a:latin typeface="Arial" panose="020B0604020202020204" pitchFamily="34" charset="0"/>
                          <a:ea typeface="+mn-ea"/>
                          <a:cs typeface="Arial" panose="020B0604020202020204" pitchFamily="34" charset="0"/>
                        </a:rPr>
                        <a:t>DETAILS/TIPS</a:t>
                      </a:r>
                    </a:p>
                  </a:txBody>
                  <a:tcPr>
                    <a:lnR w="12700" cap="flat" cmpd="sng" algn="ctr">
                      <a:solidFill>
                        <a:schemeClr val="tx1"/>
                      </a:solidFill>
                      <a:prstDash val="solid"/>
                      <a:round/>
                      <a:headEnd type="none" w="med" len="med"/>
                      <a:tailEnd type="none" w="med" len="med"/>
                    </a:lnR>
                    <a:solidFill>
                      <a:schemeClr val="bg1">
                        <a:lumMod val="65000"/>
                      </a:schemeClr>
                    </a:solidFill>
                  </a:tcPr>
                </a:tc>
              </a:tr>
              <a:tr h="4308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Client Service Associate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Finalize</a:t>
                      </a:r>
                      <a:r>
                        <a:rPr lang="en-US" sz="900" baseline="0" dirty="0" smtClean="0">
                          <a:latin typeface="Arial" panose="020B0604020202020204" pitchFamily="34" charset="0"/>
                          <a:cs typeface="Arial" panose="020B0604020202020204" pitchFamily="34" charset="0"/>
                        </a:rPr>
                        <a:t> Event </a:t>
                      </a:r>
                      <a:r>
                        <a:rPr lang="en-US" sz="900" dirty="0" smtClean="0">
                          <a:latin typeface="Arial" panose="020B0604020202020204" pitchFamily="34" charset="0"/>
                          <a:cs typeface="Arial" panose="020B0604020202020204" pitchFamily="34" charset="0"/>
                        </a:rPr>
                        <a:t>Presentation</a:t>
                      </a:r>
                    </a:p>
                    <a:p>
                      <a:pPr algn="ctr"/>
                      <a:endParaRPr lang="en-US" sz="9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5 Days Before Event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US" sz="900" b="1" dirty="0" smtClean="0">
                          <a:effectLst/>
                          <a:latin typeface="Arial" panose="020B0604020202020204" pitchFamily="34" charset="0"/>
                          <a:cs typeface="Arial" panose="020B0604020202020204" pitchFamily="34" charset="0"/>
                        </a:rPr>
                        <a:t>Conduct Presentation Review &amp; Training</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smtClean="0">
                          <a:effectLst/>
                          <a:latin typeface="Arial" panose="020B0604020202020204" pitchFamily="34" charset="0"/>
                          <a:cs typeface="Arial" panose="020B0604020202020204" pitchFamily="34" charset="0"/>
                        </a:rPr>
                        <a:t>Collect all</a:t>
                      </a:r>
                      <a:r>
                        <a:rPr lang="en-US" sz="900" b="1" baseline="0" dirty="0" smtClean="0">
                          <a:effectLst/>
                          <a:latin typeface="Arial" panose="020B0604020202020204" pitchFamily="34" charset="0"/>
                          <a:cs typeface="Arial" panose="020B0604020202020204" pitchFamily="34" charset="0"/>
                        </a:rPr>
                        <a:t> presentation </a:t>
                      </a:r>
                      <a:r>
                        <a:rPr lang="en-US" sz="900" b="1" dirty="0" smtClean="0">
                          <a:effectLst/>
                          <a:latin typeface="Arial" panose="020B0604020202020204" pitchFamily="34" charset="0"/>
                          <a:cs typeface="Arial" panose="020B0604020202020204" pitchFamily="34" charset="0"/>
                        </a:rPr>
                        <a:t>content from sources</a:t>
                      </a:r>
                      <a:r>
                        <a:rPr lang="en-US" sz="900" b="1" baseline="0" dirty="0" smtClean="0">
                          <a:effectLst/>
                          <a:latin typeface="Arial" panose="020B0604020202020204" pitchFamily="34" charset="0"/>
                          <a:cs typeface="Arial" panose="020B0604020202020204" pitchFamily="34" charset="0"/>
                        </a:rPr>
                        <a:t> on appropriate deadlines</a:t>
                      </a:r>
                      <a:endParaRPr lang="en-US" sz="900" b="1"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 and revise the presentation</a:t>
                      </a:r>
                      <a:r>
                        <a:rPr lang="en-US" sz="900" b="1" baseline="0" dirty="0" smtClean="0">
                          <a:effectLst/>
                          <a:latin typeface="Arial" panose="020B0604020202020204" pitchFamily="34" charset="0"/>
                          <a:cs typeface="Arial" panose="020B0604020202020204" pitchFamily="34" charset="0"/>
                        </a:rPr>
                        <a:t> as needed</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Gain compliance approval of the presentation</a:t>
                      </a:r>
                      <a:r>
                        <a:rPr lang="en-US" sz="900" b="0" baseline="0" dirty="0" smtClean="0">
                          <a:effectLst/>
                          <a:latin typeface="Arial" panose="020B0604020202020204" pitchFamily="34" charset="0"/>
                          <a:cs typeface="Arial" panose="020B0604020202020204" pitchFamily="34" charset="0"/>
                        </a:rPr>
                        <a:t> </a:t>
                      </a:r>
                      <a:r>
                        <a:rPr lang="en-US" sz="900" b="0" dirty="0" smtClean="0">
                          <a:effectLst/>
                          <a:latin typeface="Arial" panose="020B0604020202020204" pitchFamily="34" charset="0"/>
                          <a:cs typeface="Arial" panose="020B0604020202020204" pitchFamily="34" charset="0"/>
                        </a:rPr>
                        <a:t>from your broker-dealer as necessary</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Conduct a rehearsal with the speakers to practice roles, content, and</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transitions</a:t>
                      </a:r>
                      <a:r>
                        <a:rPr lang="en-US" sz="900" b="1" baseline="0" dirty="0" smtClean="0">
                          <a:effectLst/>
                          <a:latin typeface="Arial" panose="020B0604020202020204" pitchFamily="34" charset="0"/>
                          <a:cs typeface="Arial" panose="020B0604020202020204" pitchFamily="34" charset="0"/>
                        </a:rPr>
                        <a:t> from one speaker to another</a:t>
                      </a:r>
                      <a:endParaRPr lang="en-US" sz="900" b="1"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Finalize the presentation</a:t>
                      </a:r>
                      <a:r>
                        <a:rPr lang="en-US" sz="900" b="1" baseline="0" dirty="0" smtClean="0">
                          <a:effectLst/>
                          <a:latin typeface="Arial" panose="020B0604020202020204" pitchFamily="34" charset="0"/>
                          <a:cs typeface="Arial" panose="020B0604020202020204" pitchFamily="34" charset="0"/>
                        </a:rPr>
                        <a:t> and</a:t>
                      </a:r>
                      <a:r>
                        <a:rPr lang="en-US" sz="900" b="1" dirty="0" smtClean="0">
                          <a:effectLst/>
                          <a:latin typeface="Arial" panose="020B0604020202020204" pitchFamily="34" charset="0"/>
                          <a:cs typeface="Arial" panose="020B0604020202020204" pitchFamily="34" charset="0"/>
                        </a:rPr>
                        <a:t> distribute it to all the speakers for reference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smtClean="0">
                          <a:effectLst/>
                          <a:latin typeface="Arial" panose="020B0604020202020204" pitchFamily="34" charset="0"/>
                          <a:cs typeface="Arial" panose="020B0604020202020204" pitchFamily="34" charset="0"/>
                        </a:rPr>
                        <a:t>Load </a:t>
                      </a:r>
                      <a:r>
                        <a:rPr lang="en-US" sz="900" b="0" baseline="0" dirty="0" smtClean="0">
                          <a:effectLst/>
                          <a:latin typeface="Arial" panose="020B0604020202020204" pitchFamily="34" charset="0"/>
                          <a:cs typeface="Arial" panose="020B0604020202020204" pitchFamily="34" charset="0"/>
                        </a:rPr>
                        <a:t>the presentation to appropriate computers or storage drives</a:t>
                      </a:r>
                      <a:endParaRPr lang="en-US" sz="900" b="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262233">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Client Service Associate</a:t>
                      </a:r>
                    </a:p>
                    <a:p>
                      <a:pPr algn="ct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sz="900" dirty="0" smtClean="0">
                          <a:latin typeface="Arial" panose="020B0604020202020204" pitchFamily="34" charset="0"/>
                          <a:cs typeface="Arial" panose="020B0604020202020204" pitchFamily="34" charset="0"/>
                        </a:rPr>
                        <a:t>Confirm Final Event Details </a:t>
                      </a:r>
                    </a:p>
                    <a:p>
                      <a:pPr algn="ctr"/>
                      <a:endParaRPr lang="en-US" sz="9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3 Days Before Event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1" dirty="0" smtClean="0">
                          <a:effectLst/>
                          <a:latin typeface="Arial" panose="020B0604020202020204" pitchFamily="34" charset="0"/>
                          <a:cs typeface="Arial" panose="020B0604020202020204" pitchFamily="34" charset="0"/>
                        </a:rPr>
                        <a:t>Contact &amp; Confirm Guests</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Contact all the guests to confirm their attendance at the event</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Reconfirm the event details (i.e., time, location, directions, parking, etc.)</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If</a:t>
                      </a:r>
                      <a:r>
                        <a:rPr lang="en-US" sz="900" b="0" baseline="0" dirty="0" smtClean="0">
                          <a:effectLst/>
                          <a:latin typeface="Arial" panose="020B0604020202020204" pitchFamily="34" charset="0"/>
                          <a:cs typeface="Arial" panose="020B0604020202020204" pitchFamily="34" charset="0"/>
                        </a:rPr>
                        <a:t> necessary, offer to send any attendees directions to the venue</a:t>
                      </a:r>
                      <a:endParaRPr lang="en-US" sz="900" b="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6041">
                <a:tc vMerge="1">
                  <a:txBody>
                    <a:bodyPr/>
                    <a:lstStyle/>
                    <a:p>
                      <a:endParaRPr lang="en-US"/>
                    </a:p>
                  </a:txBody>
                  <a:tcPr/>
                </a:tc>
                <a:tc vMerge="1">
                  <a:txBody>
                    <a:bodyPr/>
                    <a:lstStyle/>
                    <a:p>
                      <a:endParaRPr lang="en-US"/>
                    </a:p>
                  </a:txBody>
                  <a:tcPr/>
                </a:tc>
                <a:tc>
                  <a:txBody>
                    <a:bodyPr/>
                    <a:lstStyle/>
                    <a:p>
                      <a:r>
                        <a:rPr lang="en-US" sz="900" b="1" dirty="0" smtClean="0">
                          <a:effectLst/>
                          <a:latin typeface="Arial" panose="020B0604020202020204" pitchFamily="34" charset="0"/>
                          <a:cs typeface="Arial" panose="020B0604020202020204" pitchFamily="34" charset="0"/>
                        </a:rPr>
                        <a:t>Contact &amp; Confirm Venue</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Contact the venue to confirm the event details (i.e., timing, attendees, catering, AV, room, etc.)</a:t>
                      </a:r>
                      <a:endParaRPr lang="en-US" sz="90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916988327"/>
              </p:ext>
            </p:extLst>
          </p:nvPr>
        </p:nvGraphicFramePr>
        <p:xfrm>
          <a:off x="213691" y="1878071"/>
          <a:ext cx="6453810" cy="370840"/>
        </p:xfrm>
        <a:graphic>
          <a:graphicData uri="http://schemas.openxmlformats.org/drawingml/2006/table">
            <a:tbl>
              <a:tblPr firstRow="1" bandRow="1">
                <a:tableStyleId>{5C22544A-7EE6-4342-B048-85BDC9FD1C3A}</a:tableStyleId>
              </a:tblPr>
              <a:tblGrid>
                <a:gridCol w="2151270"/>
                <a:gridCol w="2151270"/>
                <a:gridCol w="2151270"/>
              </a:tblGrid>
              <a:tr h="370840">
                <a:tc>
                  <a:txBody>
                    <a:bodyPr/>
                    <a:lstStyle/>
                    <a:p>
                      <a:pPr algn="ctr"/>
                      <a:r>
                        <a:rPr lang="en-US" sz="1600" dirty="0" smtClean="0"/>
                        <a:t>Client</a:t>
                      </a:r>
                      <a:r>
                        <a:rPr lang="en-US" sz="1600" baseline="0" dirty="0" smtClean="0"/>
                        <a:t> Referral</a:t>
                      </a:r>
                      <a:endParaRPr lang="en-US" sz="1600" dirty="0"/>
                    </a:p>
                  </a:txBody>
                  <a:tcPr>
                    <a:solidFill>
                      <a:schemeClr val="bg1">
                        <a:lumMod val="85000"/>
                      </a:schemeClr>
                    </a:solidFill>
                  </a:tcPr>
                </a:tc>
                <a:tc>
                  <a:txBody>
                    <a:bodyPr/>
                    <a:lstStyle/>
                    <a:p>
                      <a:pPr algn="ctr"/>
                      <a:r>
                        <a:rPr lang="en-US" sz="1600" dirty="0" smtClean="0"/>
                        <a:t>COI</a:t>
                      </a:r>
                      <a:r>
                        <a:rPr lang="en-US" sz="1600" baseline="0" dirty="0" smtClean="0"/>
                        <a:t> Referral</a:t>
                      </a:r>
                      <a:endParaRPr lang="en-US" sz="1600" dirty="0"/>
                    </a:p>
                  </a:txBody>
                  <a:tcPr>
                    <a:solidFill>
                      <a:schemeClr val="bg1">
                        <a:lumMod val="85000"/>
                      </a:schemeClr>
                    </a:solidFill>
                  </a:tcPr>
                </a:tc>
                <a:tc>
                  <a:txBody>
                    <a:bodyPr/>
                    <a:lstStyle/>
                    <a:p>
                      <a:pPr algn="ctr"/>
                      <a:r>
                        <a:rPr lang="en-US" sz="1600" dirty="0" smtClean="0"/>
                        <a:t>Event Planning</a:t>
                      </a:r>
                      <a:endParaRPr lang="en-US" sz="1600" dirty="0"/>
                    </a:p>
                  </a:txBody>
                  <a:tcPr>
                    <a:solidFill>
                      <a:srgbClr val="002060"/>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559573613"/>
              </p:ext>
            </p:extLst>
          </p:nvPr>
        </p:nvGraphicFramePr>
        <p:xfrm>
          <a:off x="214494" y="2236334"/>
          <a:ext cx="6463638" cy="381976"/>
        </p:xfrm>
        <a:graphic>
          <a:graphicData uri="http://schemas.openxmlformats.org/drawingml/2006/table">
            <a:tbl>
              <a:tblPr firstRow="1" bandRow="1">
                <a:tableStyleId>{5C22544A-7EE6-4342-B048-85BDC9FD1C3A}</a:tableStyleId>
              </a:tblPr>
              <a:tblGrid>
                <a:gridCol w="3231819"/>
                <a:gridCol w="3231819"/>
              </a:tblGrid>
              <a:tr h="381976">
                <a:tc>
                  <a:txBody>
                    <a:bodyPr/>
                    <a:lstStyle/>
                    <a:p>
                      <a:pPr algn="ctr"/>
                      <a:r>
                        <a:rPr lang="en-US" sz="1600" dirty="0" smtClean="0"/>
                        <a:t>Webinar Planning </a:t>
                      </a:r>
                      <a:endParaRPr lang="en-US" sz="1600" dirty="0"/>
                    </a:p>
                  </a:txBody>
                  <a:tcPr>
                    <a:solidFill>
                      <a:schemeClr val="bg1">
                        <a:lumMod val="85000"/>
                      </a:schemeClr>
                    </a:solidFill>
                  </a:tcPr>
                </a:tc>
                <a:tc>
                  <a:txBody>
                    <a:bodyPr/>
                    <a:lstStyle/>
                    <a:p>
                      <a:pPr algn="ctr"/>
                      <a:r>
                        <a:rPr lang="en-US" sz="1600" dirty="0" smtClean="0"/>
                        <a:t>Social Media Content</a:t>
                      </a:r>
                      <a:endParaRPr lang="en-US" sz="1600" dirty="0"/>
                    </a:p>
                  </a:txBody>
                  <a:tcPr>
                    <a:solidFill>
                      <a:schemeClr val="bg1">
                        <a:lumMod val="85000"/>
                      </a:schemeClr>
                    </a:solidFill>
                  </a:tcPr>
                </a:tc>
              </a:tr>
            </a:tbl>
          </a:graphicData>
        </a:graphic>
      </p:graphicFrame>
      <p:sp>
        <p:nvSpPr>
          <p:cNvPr id="15" name="TextBox 14"/>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Tree>
    <p:extLst>
      <p:ext uri="{BB962C8B-B14F-4D97-AF65-F5344CB8AC3E}">
        <p14:creationId xmlns:p14="http://schemas.microsoft.com/office/powerpoint/2010/main" val="2981990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0" y="0"/>
            <a:ext cx="6858000" cy="1755031"/>
          </a:xfrm>
          <a:prstGeom prst="rect">
            <a:avLst/>
          </a:prstGeom>
          <a:extLst>
            <a:ext uri="{FAA26D3D-D897-4be2-8F04-BA451C77F1D7}">
              <ma14:placeholder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Lst>
        </p:spPr>
      </p:pic>
      <p:sp>
        <p:nvSpPr>
          <p:cNvPr id="13" name="TextBox 12"/>
          <p:cNvSpPr txBox="1"/>
          <p:nvPr/>
        </p:nvSpPr>
        <p:spPr>
          <a:xfrm>
            <a:off x="213692" y="552450"/>
            <a:ext cx="1274708" cy="646331"/>
          </a:xfrm>
          <a:prstGeom prst="rect">
            <a:avLst/>
          </a:prstGeom>
          <a:noFill/>
        </p:spPr>
        <p:txBody>
          <a:bodyPr wrap="none" rtlCol="0">
            <a:spAutoFit/>
          </a:bodyPr>
          <a:lstStyle/>
          <a:p>
            <a:r>
              <a:rPr lang="en-US" b="1" dirty="0" smtClean="0">
                <a:solidFill>
                  <a:srgbClr val="FFFFFF"/>
                </a:solidFill>
                <a:latin typeface="Arial" panose="020B0604020202020204" pitchFamily="34" charset="0"/>
                <a:cs typeface="Arial" panose="020B0604020202020204" pitchFamily="34" charset="0"/>
              </a:rPr>
              <a:t>Marketing</a:t>
            </a:r>
            <a:endParaRPr lang="en-US" b="1" dirty="0">
              <a:solidFill>
                <a:srgbClr val="FFFFFF"/>
              </a:solidFill>
              <a:latin typeface="Arial" panose="020B0604020202020204" pitchFamily="34" charset="0"/>
              <a:cs typeface="Arial" panose="020B0604020202020204" pitchFamily="34" charset="0"/>
            </a:endParaRPr>
          </a:p>
          <a:p>
            <a:endParaRPr lang="en-US" dirty="0">
              <a:solidFill>
                <a:srgbClr val="FFFFFF"/>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2916988327"/>
              </p:ext>
            </p:extLst>
          </p:nvPr>
        </p:nvGraphicFramePr>
        <p:xfrm>
          <a:off x="213691" y="1878071"/>
          <a:ext cx="6453810" cy="370840"/>
        </p:xfrm>
        <a:graphic>
          <a:graphicData uri="http://schemas.openxmlformats.org/drawingml/2006/table">
            <a:tbl>
              <a:tblPr firstRow="1" bandRow="1">
                <a:tableStyleId>{5C22544A-7EE6-4342-B048-85BDC9FD1C3A}</a:tableStyleId>
              </a:tblPr>
              <a:tblGrid>
                <a:gridCol w="2151270"/>
                <a:gridCol w="2151270"/>
                <a:gridCol w="2151270"/>
              </a:tblGrid>
              <a:tr h="370840">
                <a:tc>
                  <a:txBody>
                    <a:bodyPr/>
                    <a:lstStyle/>
                    <a:p>
                      <a:pPr algn="ctr"/>
                      <a:r>
                        <a:rPr lang="en-US" sz="1600" dirty="0" smtClean="0"/>
                        <a:t>Client</a:t>
                      </a:r>
                      <a:r>
                        <a:rPr lang="en-US" sz="1600" baseline="0" dirty="0" smtClean="0"/>
                        <a:t> Referral</a:t>
                      </a:r>
                      <a:endParaRPr lang="en-US" sz="1600" dirty="0"/>
                    </a:p>
                  </a:txBody>
                  <a:tcPr>
                    <a:solidFill>
                      <a:schemeClr val="bg1">
                        <a:lumMod val="85000"/>
                      </a:schemeClr>
                    </a:solidFill>
                  </a:tcPr>
                </a:tc>
                <a:tc>
                  <a:txBody>
                    <a:bodyPr/>
                    <a:lstStyle/>
                    <a:p>
                      <a:pPr algn="ctr"/>
                      <a:r>
                        <a:rPr lang="en-US" sz="1600" dirty="0" smtClean="0"/>
                        <a:t>COI</a:t>
                      </a:r>
                      <a:r>
                        <a:rPr lang="en-US" sz="1600" baseline="0" dirty="0" smtClean="0"/>
                        <a:t> Referral</a:t>
                      </a:r>
                      <a:endParaRPr lang="en-US" sz="1600" dirty="0"/>
                    </a:p>
                  </a:txBody>
                  <a:tcPr>
                    <a:solidFill>
                      <a:schemeClr val="bg1">
                        <a:lumMod val="85000"/>
                      </a:schemeClr>
                    </a:solidFill>
                  </a:tcPr>
                </a:tc>
                <a:tc>
                  <a:txBody>
                    <a:bodyPr/>
                    <a:lstStyle/>
                    <a:p>
                      <a:pPr algn="ctr"/>
                      <a:r>
                        <a:rPr lang="en-US" sz="1600" dirty="0" smtClean="0"/>
                        <a:t>Event Planning</a:t>
                      </a:r>
                      <a:endParaRPr lang="en-US" sz="1600" dirty="0"/>
                    </a:p>
                  </a:txBody>
                  <a:tcPr>
                    <a:solidFill>
                      <a:srgbClr val="002060"/>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559573613"/>
              </p:ext>
            </p:extLst>
          </p:nvPr>
        </p:nvGraphicFramePr>
        <p:xfrm>
          <a:off x="214494" y="2236334"/>
          <a:ext cx="6463638" cy="381976"/>
        </p:xfrm>
        <a:graphic>
          <a:graphicData uri="http://schemas.openxmlformats.org/drawingml/2006/table">
            <a:tbl>
              <a:tblPr firstRow="1" bandRow="1">
                <a:tableStyleId>{5C22544A-7EE6-4342-B048-85BDC9FD1C3A}</a:tableStyleId>
              </a:tblPr>
              <a:tblGrid>
                <a:gridCol w="3231819"/>
                <a:gridCol w="3231819"/>
              </a:tblGrid>
              <a:tr h="381976">
                <a:tc>
                  <a:txBody>
                    <a:bodyPr/>
                    <a:lstStyle/>
                    <a:p>
                      <a:pPr algn="ctr"/>
                      <a:r>
                        <a:rPr lang="en-US" sz="1600" dirty="0" smtClean="0"/>
                        <a:t>Webinar Planning </a:t>
                      </a:r>
                      <a:endParaRPr lang="en-US" sz="1600" dirty="0"/>
                    </a:p>
                  </a:txBody>
                  <a:tcPr>
                    <a:solidFill>
                      <a:schemeClr val="bg1">
                        <a:lumMod val="85000"/>
                      </a:schemeClr>
                    </a:solidFill>
                  </a:tcPr>
                </a:tc>
                <a:tc>
                  <a:txBody>
                    <a:bodyPr/>
                    <a:lstStyle/>
                    <a:p>
                      <a:pPr algn="ctr"/>
                      <a:r>
                        <a:rPr lang="en-US" sz="1600" dirty="0" smtClean="0"/>
                        <a:t>Social Media Content</a:t>
                      </a:r>
                      <a:endParaRPr lang="en-US" sz="1600" dirty="0"/>
                    </a:p>
                  </a:txBody>
                  <a:tcPr>
                    <a:solidFill>
                      <a:schemeClr val="bg1">
                        <a:lumMod val="85000"/>
                      </a:schemeClr>
                    </a:solidFill>
                  </a:tcPr>
                </a:tc>
              </a:tr>
            </a:tbl>
          </a:graphicData>
        </a:graphic>
      </p:graphicFrame>
      <p:sp>
        <p:nvSpPr>
          <p:cNvPr id="16" name="TextBox 15"/>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graphicFrame>
        <p:nvGraphicFramePr>
          <p:cNvPr id="17" name="Table 16"/>
          <p:cNvGraphicFramePr>
            <a:graphicFrameLocks noGrp="1"/>
          </p:cNvGraphicFramePr>
          <p:nvPr>
            <p:extLst>
              <p:ext uri="{D42A27DB-BD31-4B8C-83A1-F6EECF244321}">
                <p14:modId xmlns:p14="http://schemas.microsoft.com/office/powerpoint/2010/main" val="335459541"/>
              </p:ext>
            </p:extLst>
          </p:nvPr>
        </p:nvGraphicFramePr>
        <p:xfrm>
          <a:off x="213692" y="2695598"/>
          <a:ext cx="6448087" cy="3642360"/>
        </p:xfrm>
        <a:graphic>
          <a:graphicData uri="http://schemas.openxmlformats.org/drawingml/2006/table">
            <a:tbl>
              <a:tblPr bandRow="1">
                <a:tableStyleId>{5C22544A-7EE6-4342-B048-85BDC9FD1C3A}</a:tableStyleId>
              </a:tblPr>
              <a:tblGrid>
                <a:gridCol w="704112"/>
                <a:gridCol w="1139595"/>
                <a:gridCol w="4604380"/>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FOLLOW-UP</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0">
                <a:tc>
                  <a:txBody>
                    <a:bodyPr/>
                    <a:lstStyle/>
                    <a:p>
                      <a:pPr algn="ctr"/>
                      <a:r>
                        <a:rPr lang="en-US" sz="900" dirty="0" smtClean="0">
                          <a:latin typeface="Arial" panose="020B0604020202020204" pitchFamily="34" charset="0"/>
                          <a:cs typeface="Arial" panose="020B0604020202020204" pitchFamily="34" charset="0"/>
                        </a:rPr>
                        <a:t>Client Service Associate</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Manage Event Follow-Up Tasks</a:t>
                      </a:r>
                    </a:p>
                    <a:p>
                      <a:pPr algn="ctr"/>
                      <a:endParaRPr lang="en-US" sz="9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1 Week After Event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kern="1200" dirty="0" smtClean="0">
                          <a:solidFill>
                            <a:schemeClr val="dk1"/>
                          </a:solidFill>
                          <a:effectLst/>
                          <a:latin typeface="Arial" panose="020B0604020202020204" pitchFamily="34" charset="0"/>
                          <a:ea typeface="+mn-ea"/>
                          <a:cs typeface="Arial" panose="020B0604020202020204" pitchFamily="34" charset="0"/>
                        </a:rPr>
                        <a:t>Execute any time-sensitive items (i.e., sign contracts, pay bills, etc.)</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Create</a:t>
                      </a:r>
                      <a:r>
                        <a:rPr lang="en-US" sz="900" b="1" baseline="0" dirty="0" smtClean="0">
                          <a:effectLst/>
                          <a:latin typeface="Arial" panose="020B0604020202020204" pitchFamily="34" charset="0"/>
                          <a:cs typeface="Arial" panose="020B0604020202020204" pitchFamily="34" charset="0"/>
                        </a:rPr>
                        <a:t> and</a:t>
                      </a:r>
                      <a:r>
                        <a:rPr lang="en-US" sz="900" b="1" dirty="0" smtClean="0">
                          <a:effectLst/>
                          <a:latin typeface="Arial" panose="020B0604020202020204" pitchFamily="34" charset="0"/>
                          <a:cs typeface="Arial" panose="020B0604020202020204" pitchFamily="34" charset="0"/>
                        </a:rPr>
                        <a:t> update any contact records in the CRM for reporting purposes</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It’s important</a:t>
                      </a:r>
                      <a:r>
                        <a:rPr lang="en-US" sz="900" b="0" baseline="0" dirty="0" smtClean="0">
                          <a:effectLst/>
                          <a:latin typeface="Arial" panose="020B0604020202020204" pitchFamily="34" charset="0"/>
                          <a:cs typeface="Arial" panose="020B0604020202020204" pitchFamily="34" charset="0"/>
                        </a:rPr>
                        <a:t> to update all contacts who attended the event or received any event communications, so the team always has a point of reference as to when the last point of contact was with the contact</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Schedule any meetings as follow-up to the event</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This</a:t>
                      </a:r>
                      <a:r>
                        <a:rPr lang="en-US" sz="900" b="0" baseline="0" dirty="0" smtClean="0">
                          <a:effectLst/>
                          <a:latin typeface="Arial" panose="020B0604020202020204" pitchFamily="34" charset="0"/>
                          <a:cs typeface="Arial" panose="020B0604020202020204" pitchFamily="34" charset="0"/>
                        </a:rPr>
                        <a:t> includes meetings between attendees and team members as well as any internal team meetings within the firm</a:t>
                      </a:r>
                      <a:endParaRPr lang="en-US" sz="900" b="0" dirty="0" smtClean="0">
                        <a:effectLst/>
                        <a:latin typeface="Arial" panose="020B0604020202020204" pitchFamily="34" charset="0"/>
                        <a:cs typeface="Arial" panose="020B0604020202020204" pitchFamily="34" charset="0"/>
                      </a:endParaRPr>
                    </a:p>
                    <a:p>
                      <a:pPr marL="171450" indent="-171450" algn="l" defTabSz="914400" rtl="0" eaLnBrk="1" latinLnBrk="0" hangingPunct="1">
                        <a:buFont typeface="Arial" panose="020B0604020202020204" pitchFamily="34" charset="0"/>
                        <a:buChar char="•"/>
                      </a:pPr>
                      <a:r>
                        <a:rPr lang="en-US" sz="900" b="1" kern="1200" dirty="0" smtClean="0">
                          <a:solidFill>
                            <a:schemeClr val="dk1"/>
                          </a:solidFill>
                          <a:effectLst/>
                          <a:latin typeface="Arial" panose="020B0604020202020204" pitchFamily="34" charset="0"/>
                          <a:ea typeface="+mn-ea"/>
                          <a:cs typeface="Arial" panose="020B0604020202020204" pitchFamily="34" charset="0"/>
                        </a:rPr>
                        <a:t>Follow-up with any no-show attendees as appropriate</a:t>
                      </a:r>
                      <a:endParaRPr lang="en-US" sz="900" b="0" kern="1200" dirty="0" smtClean="0">
                        <a:solidFill>
                          <a:schemeClr val="dk1"/>
                        </a:solidFill>
                        <a:effectLst/>
                        <a:latin typeface="Arial" panose="020B0604020202020204" pitchFamily="34" charset="0"/>
                        <a:ea typeface="+mn-ea"/>
                        <a:cs typeface="Arial" panose="020B0604020202020204" pitchFamily="34" charset="0"/>
                      </a:endParaRPr>
                    </a:p>
                    <a:p>
                      <a:pPr marL="628650" lvl="1" indent="-171450" algn="l" defTabSz="914400" rtl="0" eaLnBrk="1" latinLnBrk="0" hangingPunct="1">
                        <a:buFont typeface="Arial" panose="020B0604020202020204" pitchFamily="34" charset="0"/>
                        <a:buChar char="•"/>
                      </a:pPr>
                      <a:r>
                        <a:rPr lang="en-US" sz="900" b="0" kern="1200" dirty="0" smtClean="0">
                          <a:solidFill>
                            <a:schemeClr val="dk1"/>
                          </a:solidFill>
                          <a:effectLst/>
                          <a:latin typeface="Arial" panose="020B0604020202020204" pitchFamily="34" charset="0"/>
                          <a:ea typeface="+mn-ea"/>
                          <a:cs typeface="Arial" panose="020B0604020202020204" pitchFamily="34" charset="0"/>
                        </a:rPr>
                        <a:t>Considering</a:t>
                      </a:r>
                      <a:r>
                        <a:rPr lang="en-US" sz="900" b="0" kern="1200" baseline="0" dirty="0" smtClean="0">
                          <a:solidFill>
                            <a:schemeClr val="dk1"/>
                          </a:solidFill>
                          <a:effectLst/>
                          <a:latin typeface="Arial" panose="020B0604020202020204" pitchFamily="34" charset="0"/>
                          <a:ea typeface="+mn-ea"/>
                          <a:cs typeface="Arial" panose="020B0604020202020204" pitchFamily="34" charset="0"/>
                        </a:rPr>
                        <a:t> sending them a summary and copy of the materials from the event or inviting them to the next event</a:t>
                      </a:r>
                      <a:endParaRPr lang="en-US" sz="900" b="1" kern="1200" dirty="0" smtClean="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Client Service Associate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Debrief with Team</a:t>
                      </a:r>
                      <a:r>
                        <a:rPr lang="en-US" sz="900" baseline="0" dirty="0" smtClean="0">
                          <a:latin typeface="Arial" panose="020B0604020202020204" pitchFamily="34" charset="0"/>
                          <a:cs typeface="Arial" panose="020B0604020202020204" pitchFamily="34" charset="0"/>
                        </a:rPr>
                        <a:t> A</a:t>
                      </a:r>
                      <a:r>
                        <a:rPr lang="en-US" sz="900" dirty="0" smtClean="0">
                          <a:latin typeface="Arial" panose="020B0604020202020204" pitchFamily="34" charset="0"/>
                          <a:cs typeface="Arial" panose="020B0604020202020204" pitchFamily="34" charset="0"/>
                        </a:rPr>
                        <a:t>fter</a:t>
                      </a:r>
                      <a:r>
                        <a:rPr lang="en-US" sz="900" baseline="0" dirty="0" smtClean="0">
                          <a:latin typeface="Arial" panose="020B0604020202020204" pitchFamily="34" charset="0"/>
                          <a:cs typeface="Arial" panose="020B0604020202020204" pitchFamily="34" charset="0"/>
                        </a:rPr>
                        <a:t> Event</a:t>
                      </a:r>
                    </a:p>
                    <a:p>
                      <a:pPr algn="ctr"/>
                      <a:endParaRPr lang="en-US" sz="900" baseline="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2 Weeks After Event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Meet internally with the</a:t>
                      </a:r>
                      <a:r>
                        <a:rPr lang="en-US" sz="900" b="1" baseline="0" dirty="0" smtClean="0">
                          <a:effectLst/>
                          <a:latin typeface="Arial" panose="020B0604020202020204" pitchFamily="34" charset="0"/>
                          <a:cs typeface="Arial" panose="020B0604020202020204" pitchFamily="34" charset="0"/>
                        </a:rPr>
                        <a:t> team</a:t>
                      </a:r>
                      <a:r>
                        <a:rPr lang="en-US" sz="900" b="1" dirty="0" smtClean="0">
                          <a:effectLst/>
                          <a:latin typeface="Arial" panose="020B0604020202020204" pitchFamily="34" charset="0"/>
                          <a:cs typeface="Arial" panose="020B0604020202020204" pitchFamily="34" charset="0"/>
                        </a:rPr>
                        <a:t> to discuss the event</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 progress to event goals and</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objectives identified</a:t>
                      </a:r>
                      <a:r>
                        <a:rPr lang="en-US" sz="900" b="1" baseline="0" dirty="0" smtClean="0">
                          <a:effectLst/>
                          <a:latin typeface="Arial" panose="020B0604020202020204" pitchFamily="34" charset="0"/>
                          <a:cs typeface="Arial" panose="020B0604020202020204" pitchFamily="34" charset="0"/>
                        </a:rPr>
                        <a:t> at the start of the event planning process</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Celebrate any accomplishments but also identify opportunities for improvement of the next event of this kind</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Identify pros and cons of the</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event,</a:t>
                      </a:r>
                      <a:r>
                        <a:rPr lang="en-US" sz="900" b="1" baseline="0" dirty="0" smtClean="0">
                          <a:effectLst/>
                          <a:latin typeface="Arial" panose="020B0604020202020204" pitchFamily="34" charset="0"/>
                          <a:cs typeface="Arial" panose="020B0604020202020204" pitchFamily="34" charset="0"/>
                        </a:rPr>
                        <a:t> as a post-mortem exercise for the team</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Collect feedback from the team and identify any</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changes that</a:t>
                      </a:r>
                      <a:r>
                        <a:rPr lang="en-US" sz="900" b="1" baseline="0" dirty="0" smtClean="0">
                          <a:effectLst/>
                          <a:latin typeface="Arial" panose="020B0604020202020204" pitchFamily="34" charset="0"/>
                          <a:cs typeface="Arial" panose="020B0604020202020204" pitchFamily="34" charset="0"/>
                        </a:rPr>
                        <a:t> should be noted for the</a:t>
                      </a:r>
                      <a:r>
                        <a:rPr lang="en-US" sz="900" b="1" dirty="0" smtClean="0">
                          <a:effectLst/>
                          <a:latin typeface="Arial" panose="020B0604020202020204" pitchFamily="34" charset="0"/>
                          <a:cs typeface="Arial" panose="020B0604020202020204" pitchFamily="34" charset="0"/>
                        </a:rPr>
                        <a:t> next event</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Record notes from</a:t>
                      </a:r>
                      <a:r>
                        <a:rPr lang="en-US" sz="900" b="0" baseline="0" dirty="0" smtClean="0">
                          <a:effectLst/>
                          <a:latin typeface="Arial" panose="020B0604020202020204" pitchFamily="34" charset="0"/>
                          <a:cs typeface="Arial" panose="020B0604020202020204" pitchFamily="34" charset="0"/>
                        </a:rPr>
                        <a:t> the debrief </a:t>
                      </a:r>
                      <a:r>
                        <a:rPr lang="en-US" sz="900" b="0" dirty="0" smtClean="0">
                          <a:effectLst/>
                          <a:latin typeface="Arial" panose="020B0604020202020204" pitchFamily="34" charset="0"/>
                          <a:cs typeface="Arial" panose="020B0604020202020204" pitchFamily="34" charset="0"/>
                        </a:rPr>
                        <a:t>for</a:t>
                      </a:r>
                      <a:r>
                        <a:rPr lang="en-US" sz="900" b="0" baseline="0" dirty="0" smtClean="0">
                          <a:effectLst/>
                          <a:latin typeface="Arial" panose="020B0604020202020204" pitchFamily="34" charset="0"/>
                          <a:cs typeface="Arial" panose="020B0604020202020204" pitchFamily="34" charset="0"/>
                        </a:rPr>
                        <a:t> reference  when planning the next event</a:t>
                      </a:r>
                      <a:endParaRPr lang="en-US" sz="900" b="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676332178"/>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FFFFFF"/>
      </a:dk2>
      <a:lt2>
        <a:srgbClr val="FFFFFF"/>
      </a:lt2>
      <a:accent1>
        <a:srgbClr val="173B6B"/>
      </a:accent1>
      <a:accent2>
        <a:srgbClr val="F0500A"/>
      </a:accent2>
      <a:accent3>
        <a:srgbClr val="13BFB1"/>
      </a:accent3>
      <a:accent4>
        <a:srgbClr val="91140F"/>
      </a:accent4>
      <a:accent5>
        <a:srgbClr val="037EA6"/>
      </a:accent5>
      <a:accent6>
        <a:srgbClr val="00692D"/>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610</TotalTime>
  <Words>1786</Words>
  <Application>Microsoft Office PowerPoint</Application>
  <PresentationFormat>On-screen Show (4:3)</PresentationFormat>
  <Paragraphs>212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SEI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SEIUser</dc:creator>
  <cp:lastModifiedBy>McGonigal, Colin</cp:lastModifiedBy>
  <cp:revision>61</cp:revision>
  <cp:lastPrinted>2015-02-24T21:16:01Z</cp:lastPrinted>
  <dcterms:created xsi:type="dcterms:W3CDTF">2015-02-24T20:42:17Z</dcterms:created>
  <dcterms:modified xsi:type="dcterms:W3CDTF">2019-01-08T16:08:35Z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1718</vt:lpwstr>
  </property>
  <property fmtid="{D5CDD505-2E9C-101B-9397-08002B2CF9AE}" pid="3" name="Jive_LatestUserAccountName">
    <vt:lpwstr>jshon73032</vt:lpwstr>
  </property>
  <property fmtid="{D5CDD505-2E9C-101B-9397-08002B2CF9AE}" pid="4" name="Offisync_UpdateToken">
    <vt:lpwstr>1</vt:lpwstr>
  </property>
  <property fmtid="{D5CDD505-2E9C-101B-9397-08002B2CF9AE}" pid="5" name="Offisync_ProviderInitializationData">
    <vt:lpwstr>https://sei.jiveon.com</vt:lpwstr>
  </property>
  <property fmtid="{D5CDD505-2E9C-101B-9397-08002B2CF9AE}" pid="6" name="Offisync_ServerID">
    <vt:lpwstr>2bde6a04-5b4d-4157-b3f0-c0ef8aef0196</vt:lpwstr>
  </property>
  <property fmtid="{D5CDD505-2E9C-101B-9397-08002B2CF9AE}" pid="7" name="Jive_VersionGuid">
    <vt:lpwstr>2ef4f5e5-043c-4482-9f62-1690cd56146f</vt:lpwstr>
  </property>
</Properties>
</file>