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9" r:id="rId3"/>
    <p:sldId id="267" r:id="rId4"/>
    <p:sldId id="268"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p:scale>
          <a:sx n="110" d="100"/>
          <a:sy n="110" d="100"/>
        </p:scale>
        <p:origin x="-1483" y="1075"/>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dirty="0"/>
          </a:p>
        </p:txBody>
      </p:sp>
    </p:spTree>
    <p:extLst>
      <p:ext uri="{BB962C8B-B14F-4D97-AF65-F5344CB8AC3E}">
        <p14:creationId xmlns:p14="http://schemas.microsoft.com/office/powerpoint/2010/main" val="83773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dirty="0"/>
          </a:p>
        </p:txBody>
      </p:sp>
    </p:spTree>
    <p:extLst>
      <p:ext uri="{BB962C8B-B14F-4D97-AF65-F5344CB8AC3E}">
        <p14:creationId xmlns:p14="http://schemas.microsoft.com/office/powerpoint/2010/main" val="157588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dirty="0"/>
          </a:p>
        </p:txBody>
      </p:sp>
    </p:spTree>
    <p:extLst>
      <p:ext uri="{BB962C8B-B14F-4D97-AF65-F5344CB8AC3E}">
        <p14:creationId xmlns:p14="http://schemas.microsoft.com/office/powerpoint/2010/main" val="143114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dirty="0"/>
          </a:p>
        </p:txBody>
      </p:sp>
    </p:spTree>
    <p:extLst>
      <p:ext uri="{BB962C8B-B14F-4D97-AF65-F5344CB8AC3E}">
        <p14:creationId xmlns:p14="http://schemas.microsoft.com/office/powerpoint/2010/main" val="420433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dirty="0"/>
          </a:p>
        </p:txBody>
      </p:sp>
    </p:spTree>
    <p:extLst>
      <p:ext uri="{BB962C8B-B14F-4D97-AF65-F5344CB8AC3E}">
        <p14:creationId xmlns:p14="http://schemas.microsoft.com/office/powerpoint/2010/main" val="172636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dirty="0"/>
          </a:p>
        </p:txBody>
      </p:sp>
    </p:spTree>
    <p:extLst>
      <p:ext uri="{BB962C8B-B14F-4D97-AF65-F5344CB8AC3E}">
        <p14:creationId xmlns:p14="http://schemas.microsoft.com/office/powerpoint/2010/main" val="28036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4AC37-4002-4330-802E-C18B64092E61}" type="datetimeFigureOut">
              <a:rPr lang="en-US" smtClean="0"/>
              <a:t>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AC59E7-17B1-426C-A4E2-70B63E580171}" type="slidenum">
              <a:rPr lang="en-US" smtClean="0"/>
              <a:t>‹#›</a:t>
            </a:fld>
            <a:endParaRPr lang="en-US" dirty="0"/>
          </a:p>
        </p:txBody>
      </p:sp>
    </p:spTree>
    <p:extLst>
      <p:ext uri="{BB962C8B-B14F-4D97-AF65-F5344CB8AC3E}">
        <p14:creationId xmlns:p14="http://schemas.microsoft.com/office/powerpoint/2010/main" val="161070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4AC37-4002-4330-802E-C18B64092E61}" type="datetimeFigureOut">
              <a:rPr lang="en-US" smtClean="0"/>
              <a:t>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AC59E7-17B1-426C-A4E2-70B63E580171}" type="slidenum">
              <a:rPr lang="en-US" smtClean="0"/>
              <a:t>‹#›</a:t>
            </a:fld>
            <a:endParaRPr lang="en-US" dirty="0"/>
          </a:p>
        </p:txBody>
      </p:sp>
    </p:spTree>
    <p:extLst>
      <p:ext uri="{BB962C8B-B14F-4D97-AF65-F5344CB8AC3E}">
        <p14:creationId xmlns:p14="http://schemas.microsoft.com/office/powerpoint/2010/main" val="79802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4AC37-4002-4330-802E-C18B64092E61}" type="datetimeFigureOut">
              <a:rPr lang="en-US" smtClean="0"/>
              <a:t>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AC59E7-17B1-426C-A4E2-70B63E580171}" type="slidenum">
              <a:rPr lang="en-US" smtClean="0"/>
              <a:t>‹#›</a:t>
            </a:fld>
            <a:endParaRPr lang="en-US" dirty="0"/>
          </a:p>
        </p:txBody>
      </p:sp>
    </p:spTree>
    <p:extLst>
      <p:ext uri="{BB962C8B-B14F-4D97-AF65-F5344CB8AC3E}">
        <p14:creationId xmlns:p14="http://schemas.microsoft.com/office/powerpoint/2010/main" val="354564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dirty="0"/>
          </a:p>
        </p:txBody>
      </p:sp>
    </p:spTree>
    <p:extLst>
      <p:ext uri="{BB962C8B-B14F-4D97-AF65-F5344CB8AC3E}">
        <p14:creationId xmlns:p14="http://schemas.microsoft.com/office/powerpoint/2010/main" val="19258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dirty="0"/>
          </a:p>
        </p:txBody>
      </p:sp>
    </p:spTree>
    <p:extLst>
      <p:ext uri="{BB962C8B-B14F-4D97-AF65-F5344CB8AC3E}">
        <p14:creationId xmlns:p14="http://schemas.microsoft.com/office/powerpoint/2010/main" val="408128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B4AC37-4002-4330-802E-C18B64092E61}" type="datetimeFigureOut">
              <a:rPr lang="en-US" smtClean="0"/>
              <a:t>1/8/2019</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AC59E7-17B1-426C-A4E2-70B63E580171}" type="slidenum">
              <a:rPr lang="en-US" smtClean="0"/>
              <a:t>‹#›</a:t>
            </a:fld>
            <a:endParaRPr lang="en-US" dirty="0"/>
          </a:p>
        </p:txBody>
      </p:sp>
    </p:spTree>
    <p:extLst>
      <p:ext uri="{BB962C8B-B14F-4D97-AF65-F5344CB8AC3E}">
        <p14:creationId xmlns:p14="http://schemas.microsoft.com/office/powerpoint/2010/main" val="405412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tic.cdn.responsys.net/i2/responsysimages/content/seic/ADV_1505_Client%20Profile%20Worksheet.pdf"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tic.cdn.responsys.net/i2/responsysimages/content/seic/ADV_1505_Referral%20Evaluation%20Worksheet.pdf"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1755031"/>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pic>
      <p:sp>
        <p:nvSpPr>
          <p:cNvPr id="9" name="TextBox 8"/>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0" name="TextBox 9"/>
          <p:cNvSpPr txBox="1"/>
          <p:nvPr/>
        </p:nvSpPr>
        <p:spPr>
          <a:xfrm>
            <a:off x="114300" y="1619250"/>
            <a:ext cx="6553200" cy="954107"/>
          </a:xfrm>
          <a:prstGeom prst="rect">
            <a:avLst/>
          </a:prstGeom>
          <a:noFill/>
        </p:spPr>
        <p:txBody>
          <a:bodyPr wrap="square" rtlCol="0">
            <a:spAutoFit/>
          </a:bodyPr>
          <a:lstStyle/>
          <a:p>
            <a:endParaRPr lang="en-US" sz="1600" b="1" dirty="0" smtClean="0">
              <a:solidFill>
                <a:srgbClr val="173B6B"/>
              </a:solidFill>
              <a:latin typeface="Arial" panose="020B0604020202020204" pitchFamily="34" charset="0"/>
              <a:cs typeface="Arial" panose="020B0604020202020204" pitchFamily="34" charset="0"/>
            </a:endParaRPr>
          </a:p>
          <a:p>
            <a:endParaRPr lang="en-US" sz="1600" b="1" dirty="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857687629"/>
              </p:ext>
            </p:extLst>
          </p:nvPr>
        </p:nvGraphicFramePr>
        <p:xfrm>
          <a:off x="213691" y="2019300"/>
          <a:ext cx="6453810" cy="37084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Client</a:t>
                      </a:r>
                      <a:r>
                        <a:rPr lang="en-US" sz="1600" baseline="0" dirty="0" smtClean="0"/>
                        <a:t> Referral</a:t>
                      </a:r>
                      <a:endParaRPr lang="en-US" sz="1600" dirty="0"/>
                    </a:p>
                  </a:txBody>
                  <a:tcPr>
                    <a:solidFill>
                      <a:srgbClr val="002060"/>
                    </a:solidFill>
                  </a:tcPr>
                </a:tc>
                <a:tc>
                  <a:txBody>
                    <a:bodyPr/>
                    <a:lstStyle/>
                    <a:p>
                      <a:pPr algn="ctr"/>
                      <a:r>
                        <a:rPr lang="en-US" sz="1600" dirty="0" smtClean="0"/>
                        <a:t>COI</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Event Planning</a:t>
                      </a:r>
                      <a:endParaRPr lang="en-US" sz="1600" dirty="0"/>
                    </a:p>
                  </a:txBody>
                  <a:tcPr>
                    <a:solidFill>
                      <a:schemeClr val="bg1">
                        <a:lumMod val="8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819670517"/>
              </p:ext>
            </p:extLst>
          </p:nvPr>
        </p:nvGraphicFramePr>
        <p:xfrm>
          <a:off x="214578" y="3476884"/>
          <a:ext cx="6453808" cy="4373880"/>
        </p:xfrm>
        <a:graphic>
          <a:graphicData uri="http://schemas.openxmlformats.org/drawingml/2006/table">
            <a:tbl>
              <a:tblPr bandRow="1">
                <a:tableStyleId>{5C22544A-7EE6-4342-B048-85BDC9FD1C3A}</a:tableStyleId>
              </a:tblPr>
              <a:tblGrid>
                <a:gridCol w="704112"/>
                <a:gridCol w="1139595"/>
                <a:gridCol w="4610101"/>
              </a:tblGrid>
              <a:tr h="208618">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94329">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74325">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STEP</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2537713">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Review Niche for Potential Referral Source</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the</a:t>
                      </a:r>
                      <a:r>
                        <a:rPr lang="en-US" sz="900" b="1" baseline="0" dirty="0" smtClean="0">
                          <a:effectLst/>
                          <a:latin typeface="Arial" panose="020B0604020202020204" pitchFamily="34" charset="0"/>
                          <a:cs typeface="Arial" panose="020B0604020202020204" pitchFamily="34" charset="0"/>
                        </a:rPr>
                        <a:t> firm’s v</a:t>
                      </a:r>
                      <a:r>
                        <a:rPr lang="en-US" sz="900" b="1" dirty="0" smtClean="0">
                          <a:effectLst/>
                          <a:latin typeface="Arial" panose="020B0604020202020204" pitchFamily="34" charset="0"/>
                          <a:cs typeface="Arial" panose="020B0604020202020204" pitchFamily="34" charset="0"/>
                        </a:rPr>
                        <a:t>alue proposition</a:t>
                      </a:r>
                      <a:r>
                        <a:rPr lang="en-US" sz="900" b="1" baseline="0" dirty="0" smtClean="0">
                          <a:effectLst/>
                          <a:latin typeface="Arial" panose="020B0604020202020204" pitchFamily="34" charset="0"/>
                          <a:cs typeface="Arial" panose="020B0604020202020204" pitchFamily="34" charset="0"/>
                        </a:rPr>
                        <a:t> and</a:t>
                      </a:r>
                      <a:r>
                        <a:rPr lang="en-US" sz="900" b="1" dirty="0" smtClean="0">
                          <a:effectLst/>
                          <a:latin typeface="Arial" panose="020B0604020202020204" pitchFamily="34" charset="0"/>
                          <a:cs typeface="Arial" panose="020B0604020202020204" pitchFamily="34" charset="0"/>
                        </a:rPr>
                        <a:t> niche</a:t>
                      </a:r>
                      <a:r>
                        <a:rPr lang="en-US" sz="900" b="1" baseline="0" dirty="0" smtClean="0">
                          <a:effectLst/>
                          <a:latin typeface="Arial" panose="020B0604020202020204" pitchFamily="34" charset="0"/>
                          <a:cs typeface="Arial" panose="020B0604020202020204" pitchFamily="34" charset="0"/>
                        </a:rPr>
                        <a:t> to ensure they are solid and sustainable before pursuing any referrals:</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Ensure</a:t>
                      </a:r>
                      <a:r>
                        <a:rPr lang="en-US" sz="900" b="0" baseline="0" dirty="0" smtClean="0">
                          <a:effectLst/>
                          <a:latin typeface="Arial" panose="020B0604020202020204" pitchFamily="34" charset="0"/>
                          <a:cs typeface="Arial" panose="020B0604020202020204" pitchFamily="34" charset="0"/>
                        </a:rPr>
                        <a:t> the firm’s value proposition is a brief, clear statement that focuses on what value you can bring to clients</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Typically a firm’s value proposition is composed of  three primary components and takes on the following format “We provide C solutions for A people with B issues:”</a:t>
                      </a:r>
                    </a:p>
                    <a:p>
                      <a:pPr marL="1600200" lvl="3" indent="-228600">
                        <a:buFont typeface="+mj-lt"/>
                        <a:buAutoNum type="alphaUcPeriod"/>
                      </a:pPr>
                      <a:r>
                        <a:rPr lang="en-US" sz="900" b="0" baseline="0" dirty="0" smtClean="0">
                          <a:effectLst/>
                          <a:latin typeface="Arial" panose="020B0604020202020204" pitchFamily="34" charset="0"/>
                          <a:cs typeface="Arial" panose="020B0604020202020204" pitchFamily="34" charset="0"/>
                        </a:rPr>
                        <a:t>Specific type of client(s) the firm is set-up to serve</a:t>
                      </a:r>
                    </a:p>
                    <a:p>
                      <a:pPr marL="1600200" lvl="3" indent="-228600">
                        <a:buFont typeface="+mj-lt"/>
                        <a:buAutoNum type="alphaUcPeriod"/>
                      </a:pPr>
                      <a:r>
                        <a:rPr lang="en-US" sz="900" b="0" baseline="0" dirty="0" smtClean="0">
                          <a:effectLst/>
                          <a:latin typeface="Arial" panose="020B0604020202020204" pitchFamily="34" charset="0"/>
                          <a:cs typeface="Arial" panose="020B0604020202020204" pitchFamily="34" charset="0"/>
                        </a:rPr>
                        <a:t>Obstacles that these target clients are facing</a:t>
                      </a:r>
                    </a:p>
                    <a:p>
                      <a:pPr marL="1600200" lvl="3" indent="-228600">
                        <a:buFont typeface="+mj-lt"/>
                        <a:buAutoNum type="alphaUcPeriod"/>
                      </a:pPr>
                      <a:r>
                        <a:rPr lang="en-US" sz="900" b="0" baseline="0" dirty="0" smtClean="0">
                          <a:effectLst/>
                          <a:latin typeface="Arial" panose="020B0604020202020204" pitchFamily="34" charset="0"/>
                          <a:cs typeface="Arial" panose="020B0604020202020204" pitchFamily="34" charset="0"/>
                        </a:rPr>
                        <a:t>How your firm addresses the obstacles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Determine the firm’s target niche profile</a:t>
                      </a:r>
                      <a:r>
                        <a:rPr lang="en-US" sz="900" b="1" baseline="0" dirty="0" smtClean="0">
                          <a:effectLst/>
                          <a:latin typeface="Arial" panose="020B0604020202020204" pitchFamily="34" charset="0"/>
                          <a:cs typeface="Arial" panose="020B0604020202020204" pitchFamily="34" charset="0"/>
                        </a:rPr>
                        <a:t> by identifying and investigating the firm’s ideal client type</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Use this as an opportunity to create or refine the firm’s ideal client profile so that the team can reference it easily when pursuing referrals</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u="sng" baseline="0" dirty="0" smtClean="0">
                          <a:solidFill>
                            <a:schemeClr val="tx1"/>
                          </a:solidFill>
                          <a:effectLst/>
                          <a:latin typeface="Arial" panose="020B0604020202020204" pitchFamily="34" charset="0"/>
                          <a:cs typeface="Arial" panose="020B0604020202020204" pitchFamily="34" charset="0"/>
                          <a:hlinkClick r:id="rId3"/>
                        </a:rPr>
                        <a:t>“Client Profile Worksheet” template</a:t>
                      </a:r>
                      <a:r>
                        <a:rPr lang="en-US" sz="900" b="0" u="none" baseline="0" dirty="0" smtClean="0">
                          <a:solidFill>
                            <a:schemeClr val="tx1"/>
                          </a:solidFill>
                          <a:effectLst/>
                          <a:latin typeface="Arial" panose="020B0604020202020204" pitchFamily="34" charset="0"/>
                          <a:cs typeface="Arial" panose="020B0604020202020204" pitchFamily="34" charset="0"/>
                        </a:rPr>
                        <a:t> </a:t>
                      </a:r>
                      <a:r>
                        <a:rPr lang="en-US" sz="900" i="1" kern="1200" dirty="0" smtClean="0">
                          <a:solidFill>
                            <a:schemeClr val="dk1"/>
                          </a:solidFill>
                          <a:effectLst/>
                          <a:latin typeface="Arial" panose="020B0604020202020204" pitchFamily="34" charset="0"/>
                          <a:ea typeface="+mn-ea"/>
                          <a:cs typeface="Arial" panose="020B0604020202020204" pitchFamily="34" charset="0"/>
                        </a:rPr>
                        <a:t>(right-click underlined text to open hyperlink to template)</a:t>
                      </a:r>
                      <a:endParaRPr lang="en-US" sz="900" b="0" u="sng" baseline="0" dirty="0" smtClean="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Take the time to get to know the firm’s niche market(s) by:</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Studying their concerns</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Reading what they read</a:t>
                      </a:r>
                    </a:p>
                    <a:p>
                      <a:pPr marL="1085850" lvl="2"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Listening to what they listen to</a:t>
                      </a:r>
                    </a:p>
                    <a:p>
                      <a:pPr marL="1085850" lvl="2"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Subscribing to what they subscribe to</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Use</a:t>
                      </a:r>
                      <a:r>
                        <a:rPr lang="en-US" sz="900" b="0" baseline="0" dirty="0" smtClean="0">
                          <a:effectLst/>
                          <a:latin typeface="Arial" panose="020B0604020202020204" pitchFamily="34" charset="0"/>
                          <a:cs typeface="Arial" panose="020B0604020202020204" pitchFamily="34" charset="0"/>
                        </a:rPr>
                        <a:t> this information to b</a:t>
                      </a:r>
                      <a:r>
                        <a:rPr lang="en-US" sz="900" b="0" dirty="0" smtClean="0">
                          <a:effectLst/>
                          <a:latin typeface="Arial" panose="020B0604020202020204" pitchFamily="34" charset="0"/>
                          <a:cs typeface="Arial" panose="020B0604020202020204" pitchFamily="34" charset="0"/>
                        </a:rPr>
                        <a:t>uild a marketing,</a:t>
                      </a:r>
                      <a:r>
                        <a:rPr lang="en-US" sz="900" b="0" baseline="0" dirty="0" smtClean="0">
                          <a:effectLst/>
                          <a:latin typeface="Arial" panose="020B0604020202020204" pitchFamily="34" charset="0"/>
                          <a:cs typeface="Arial" panose="020B0604020202020204" pitchFamily="34" charset="0"/>
                        </a:rPr>
                        <a:t> service, and communications plan around the segmented niches that the firm serves</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a client with connections to the niche(s)</a:t>
                      </a:r>
                      <a:r>
                        <a:rPr lang="en-US" sz="900" b="1" baseline="0" dirty="0" smtClean="0">
                          <a:effectLst/>
                          <a:latin typeface="Arial" panose="020B0604020202020204" pitchFamily="34" charset="0"/>
                          <a:cs typeface="Arial" panose="020B0604020202020204" pitchFamily="34" charset="0"/>
                        </a:rPr>
                        <a:t> the firm wants to pursue</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a:t>
                      </a:r>
                      <a:r>
                        <a:rPr lang="en-US" sz="900" b="0" baseline="0" dirty="0" smtClean="0">
                          <a:effectLst/>
                          <a:latin typeface="Arial" panose="020B0604020202020204" pitchFamily="34" charset="0"/>
                          <a:cs typeface="Arial" panose="020B0604020202020204" pitchFamily="34" charset="0"/>
                        </a:rPr>
                        <a:t> generally involves some strategic networking with the firm’s best clients and prospects</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3" name="TextBox 12"/>
          <p:cNvSpPr txBox="1"/>
          <p:nvPr/>
        </p:nvSpPr>
        <p:spPr>
          <a:xfrm>
            <a:off x="213692" y="552450"/>
            <a:ext cx="1274708" cy="646331"/>
          </a:xfrm>
          <a:prstGeom prst="rect">
            <a:avLst/>
          </a:prstGeom>
          <a:noFill/>
        </p:spPr>
        <p:txBody>
          <a:bodyPr wrap="none" rtlCol="0">
            <a:spAutoFit/>
          </a:bodyPr>
          <a:lstStyle/>
          <a:p>
            <a:r>
              <a:rPr lang="en-US" b="1" dirty="0" smtClean="0">
                <a:solidFill>
                  <a:srgbClr val="FFFFFF"/>
                </a:solidFill>
                <a:latin typeface="Arial" panose="020B0604020202020204" pitchFamily="34" charset="0"/>
                <a:cs typeface="Arial" panose="020B0604020202020204" pitchFamily="34" charset="0"/>
              </a:rPr>
              <a:t>Marketing</a:t>
            </a:r>
            <a:endParaRPr lang="en-US" b="1" dirty="0">
              <a:solidFill>
                <a:srgbClr val="FFFFFF"/>
              </a:solidFill>
              <a:latin typeface="Arial" panose="020B0604020202020204" pitchFamily="34" charset="0"/>
              <a:cs typeface="Arial" panose="020B0604020202020204" pitchFamily="34" charset="0"/>
            </a:endParaRPr>
          </a:p>
          <a:p>
            <a:endParaRPr lang="en-US" dirty="0">
              <a:solidFill>
                <a:srgbClr val="FFFFFF"/>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2954925641"/>
              </p:ext>
            </p:extLst>
          </p:nvPr>
        </p:nvGraphicFramePr>
        <p:xfrm>
          <a:off x="203861" y="2382477"/>
          <a:ext cx="6463638" cy="335280"/>
        </p:xfrm>
        <a:graphic>
          <a:graphicData uri="http://schemas.openxmlformats.org/drawingml/2006/table">
            <a:tbl>
              <a:tblPr firstRow="1" bandRow="1">
                <a:tableStyleId>{5C22544A-7EE6-4342-B048-85BDC9FD1C3A}</a:tableStyleId>
              </a:tblPr>
              <a:tblGrid>
                <a:gridCol w="3231819"/>
                <a:gridCol w="3231819"/>
              </a:tblGrid>
              <a:tr h="0">
                <a:tc>
                  <a:txBody>
                    <a:bodyPr/>
                    <a:lstStyle/>
                    <a:p>
                      <a:pPr algn="ctr"/>
                      <a:r>
                        <a:rPr lang="en-US" sz="1600" dirty="0" smtClean="0"/>
                        <a:t>Webinar Planning </a:t>
                      </a:r>
                      <a:endParaRPr lang="en-US" sz="1600" dirty="0"/>
                    </a:p>
                  </a:txBody>
                  <a:tcPr>
                    <a:solidFill>
                      <a:schemeClr val="bg1">
                        <a:lumMod val="85000"/>
                      </a:schemeClr>
                    </a:solidFill>
                  </a:tcPr>
                </a:tc>
                <a:tc>
                  <a:txBody>
                    <a:bodyPr/>
                    <a:lstStyle/>
                    <a:p>
                      <a:pPr algn="ctr"/>
                      <a:r>
                        <a:rPr lang="en-US" sz="1600" dirty="0" smtClean="0"/>
                        <a:t>Social Media Content</a:t>
                      </a:r>
                      <a:endParaRPr lang="en-US" sz="1600" dirty="0"/>
                    </a:p>
                  </a:txBody>
                  <a:tcPr>
                    <a:solidFill>
                      <a:schemeClr val="bg1">
                        <a:lumMod val="85000"/>
                      </a:schemeClr>
                    </a:solidFill>
                  </a:tcPr>
                </a:tc>
              </a:tr>
            </a:tbl>
          </a:graphicData>
        </a:graphic>
      </p:graphicFrame>
      <p:sp>
        <p:nvSpPr>
          <p:cNvPr id="15" name="TextBox 14"/>
          <p:cNvSpPr txBox="1"/>
          <p:nvPr/>
        </p:nvSpPr>
        <p:spPr>
          <a:xfrm>
            <a:off x="206482" y="2725181"/>
            <a:ext cx="6461018" cy="984885"/>
          </a:xfrm>
          <a:prstGeom prst="rect">
            <a:avLst/>
          </a:prstGeom>
          <a:noFill/>
        </p:spPr>
        <p:txBody>
          <a:bodyPr wrap="square" rtlCol="0">
            <a:spAutoFit/>
          </a:bodyPr>
          <a:lstStyle/>
          <a:p>
            <a:pPr algn="just"/>
            <a:r>
              <a:rPr lang="en-US" sz="1000" b="1" dirty="0" smtClean="0">
                <a:latin typeface="Arial" panose="020B0604020202020204" pitchFamily="34" charset="0"/>
                <a:cs typeface="Arial" panose="020B0604020202020204" pitchFamily="34" charset="0"/>
              </a:rPr>
              <a:t>Description: </a:t>
            </a:r>
            <a:r>
              <a:rPr lang="en-US" sz="1000" dirty="0" smtClean="0">
                <a:latin typeface="Arial" panose="020B0604020202020204" pitchFamily="34" charset="0"/>
                <a:cs typeface="Arial" panose="020B0604020202020204" pitchFamily="34" charset="0"/>
              </a:rPr>
              <a:t>This workflow describes </a:t>
            </a:r>
            <a:r>
              <a:rPr lang="en-US" sz="1000" dirty="0">
                <a:latin typeface="Arial" panose="020B0604020202020204" pitchFamily="34" charset="0"/>
                <a:cs typeface="Arial" panose="020B0604020202020204" pitchFamily="34" charset="0"/>
              </a:rPr>
              <a:t>all the steps </a:t>
            </a:r>
            <a:r>
              <a:rPr lang="en-US" sz="1000" dirty="0" smtClean="0">
                <a:latin typeface="Arial" panose="020B0604020202020204" pitchFamily="34" charset="0"/>
                <a:cs typeface="Arial" panose="020B0604020202020204" pitchFamily="34" charset="0"/>
              </a:rPr>
              <a:t>required to manage and initiate a client referral. In this process, the firm is being proactive about pursuing a client referral, but only after proper measures have been taken to prepare the firm and validate the referral opportunity. This combined with the “COI Referral” workflow for Centers of Influence should become a core part of the firm’s referral strategy for lead generation. </a:t>
            </a:r>
            <a:endParaRPr lang="en-US" sz="1000" dirty="0">
              <a:latin typeface="Arial" panose="020B0604020202020204" pitchFamily="34" charset="0"/>
              <a:cs typeface="Arial" panose="020B0604020202020204" pitchFamily="34" charset="0"/>
            </a:endParaRPr>
          </a:p>
          <a:p>
            <a:pPr algn="just"/>
            <a:endParaRPr lang="en-US" dirty="0"/>
          </a:p>
        </p:txBody>
      </p:sp>
    </p:spTree>
    <p:extLst>
      <p:ext uri="{BB962C8B-B14F-4D97-AF65-F5344CB8AC3E}">
        <p14:creationId xmlns:p14="http://schemas.microsoft.com/office/powerpoint/2010/main" val="328807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1755031"/>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pic>
      <p:sp>
        <p:nvSpPr>
          <p:cNvPr id="5" name="TextBox 4"/>
          <p:cNvSpPr txBox="1"/>
          <p:nvPr/>
        </p:nvSpPr>
        <p:spPr>
          <a:xfrm>
            <a:off x="213692" y="8931512"/>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0" name="TextBox 9"/>
          <p:cNvSpPr txBox="1"/>
          <p:nvPr/>
        </p:nvSpPr>
        <p:spPr>
          <a:xfrm>
            <a:off x="114300" y="1619250"/>
            <a:ext cx="6553200" cy="954107"/>
          </a:xfrm>
          <a:prstGeom prst="rect">
            <a:avLst/>
          </a:prstGeom>
          <a:noFill/>
        </p:spPr>
        <p:txBody>
          <a:bodyPr wrap="square" rtlCol="0">
            <a:spAutoFit/>
          </a:bodyPr>
          <a:lstStyle/>
          <a:p>
            <a:endParaRPr lang="en-US" sz="1600" b="1" dirty="0" smtClean="0">
              <a:solidFill>
                <a:srgbClr val="173B6B"/>
              </a:solidFill>
              <a:latin typeface="Arial" panose="020B0604020202020204" pitchFamily="34" charset="0"/>
              <a:cs typeface="Arial" panose="020B0604020202020204" pitchFamily="34" charset="0"/>
            </a:endParaRPr>
          </a:p>
          <a:p>
            <a:endParaRPr lang="en-US" sz="1600" b="1" dirty="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055260490"/>
              </p:ext>
            </p:extLst>
          </p:nvPr>
        </p:nvGraphicFramePr>
        <p:xfrm>
          <a:off x="213691" y="2019300"/>
          <a:ext cx="6453810" cy="37084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Client</a:t>
                      </a:r>
                      <a:r>
                        <a:rPr lang="en-US" sz="1600" baseline="0" dirty="0" smtClean="0"/>
                        <a:t> Referral</a:t>
                      </a:r>
                      <a:endParaRPr lang="en-US" sz="1600" dirty="0"/>
                    </a:p>
                  </a:txBody>
                  <a:tcPr>
                    <a:solidFill>
                      <a:srgbClr val="002060"/>
                    </a:solidFill>
                  </a:tcPr>
                </a:tc>
                <a:tc>
                  <a:txBody>
                    <a:bodyPr/>
                    <a:lstStyle/>
                    <a:p>
                      <a:pPr algn="ctr"/>
                      <a:r>
                        <a:rPr lang="en-US" sz="1600" dirty="0" smtClean="0"/>
                        <a:t>COI</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Event Planning</a:t>
                      </a:r>
                      <a:endParaRPr lang="en-US" sz="1600" dirty="0"/>
                    </a:p>
                  </a:txBody>
                  <a:tcPr>
                    <a:solidFill>
                      <a:schemeClr val="bg1">
                        <a:lumMod val="8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502632329"/>
              </p:ext>
            </p:extLst>
          </p:nvPr>
        </p:nvGraphicFramePr>
        <p:xfrm>
          <a:off x="213692" y="2814678"/>
          <a:ext cx="6453808" cy="396240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STEP</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1220401">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Investigate Client &amp; Identify Suspect</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Collect names of</a:t>
                      </a:r>
                      <a:r>
                        <a:rPr lang="en-US" sz="900" b="1" baseline="0" dirty="0" smtClean="0">
                          <a:effectLst/>
                          <a:latin typeface="Arial" panose="020B0604020202020204" pitchFamily="34" charset="0"/>
                          <a:cs typeface="Arial" panose="020B0604020202020204" pitchFamily="34" charset="0"/>
                        </a:rPr>
                        <a:t> potential referrals </a:t>
                      </a:r>
                      <a:r>
                        <a:rPr lang="en-US" sz="900" b="1" dirty="0" smtClean="0">
                          <a:effectLst/>
                          <a:latin typeface="Arial" panose="020B0604020202020204" pitchFamily="34" charset="0"/>
                          <a:cs typeface="Arial" panose="020B0604020202020204" pitchFamily="34" charset="0"/>
                        </a:rPr>
                        <a:t>via small talk with the client,</a:t>
                      </a:r>
                      <a:r>
                        <a:rPr lang="en-US" sz="900" b="1" baseline="0" dirty="0" smtClean="0">
                          <a:effectLst/>
                          <a:latin typeface="Arial" panose="020B0604020202020204" pitchFamily="34" charset="0"/>
                          <a:cs typeface="Arial" panose="020B0604020202020204" pitchFamily="34" charset="0"/>
                        </a:rPr>
                        <a:t> which could take place over the course of several conversations or meetings</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This can be done by probing and asking the right follow-up questions to the client during discussions, for example:</a:t>
                      </a:r>
                    </a:p>
                    <a:p>
                      <a:pPr marL="1085850" lvl="2"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On vacation? With</a:t>
                      </a:r>
                      <a:r>
                        <a:rPr lang="en-US" sz="900" b="0" baseline="0" dirty="0" smtClean="0">
                          <a:effectLst/>
                          <a:latin typeface="Arial" panose="020B0604020202020204" pitchFamily="34" charset="0"/>
                          <a:cs typeface="Arial" panose="020B0604020202020204" pitchFamily="34" charset="0"/>
                        </a:rPr>
                        <a:t> who?</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Do volunteer work? Where? Who else goes there?</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In a club or association? Who are the other members?</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Play golf? Standard foursome?</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Investigate </a:t>
                      </a:r>
                      <a:r>
                        <a:rPr lang="en-US" sz="900" b="1" baseline="0" dirty="0" smtClean="0">
                          <a:effectLst/>
                          <a:latin typeface="Arial" panose="020B0604020202020204" pitchFamily="34" charset="0"/>
                          <a:cs typeface="Arial" panose="020B0604020202020204" pitchFamily="34" charset="0"/>
                        </a:rPr>
                        <a:t>the </a:t>
                      </a:r>
                      <a:r>
                        <a:rPr lang="en-US" sz="900" b="1" dirty="0" smtClean="0">
                          <a:effectLst/>
                          <a:latin typeface="Arial" panose="020B0604020202020204" pitchFamily="34" charset="0"/>
                          <a:cs typeface="Arial" panose="020B0604020202020204" pitchFamily="34" charset="0"/>
                        </a:rPr>
                        <a:t>client's connections via the web to validate there</a:t>
                      </a:r>
                      <a:r>
                        <a:rPr lang="en-US" sz="900" b="1" baseline="0" dirty="0" smtClean="0">
                          <a:effectLst/>
                          <a:latin typeface="Arial" panose="020B0604020202020204" pitchFamily="34" charset="0"/>
                          <a:cs typeface="Arial" panose="020B0604020202020204" pitchFamily="34" charset="0"/>
                        </a:rPr>
                        <a:t> truly is</a:t>
                      </a:r>
                      <a:r>
                        <a:rPr lang="en-US" sz="900" b="1" dirty="0" smtClean="0">
                          <a:effectLst/>
                          <a:latin typeface="Arial" panose="020B0604020202020204" pitchFamily="34" charset="0"/>
                          <a:cs typeface="Arial" panose="020B0604020202020204" pitchFamily="34" charset="0"/>
                        </a:rPr>
                        <a:t> a</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referral</a:t>
                      </a:r>
                      <a:r>
                        <a:rPr lang="en-US" sz="900" b="1" baseline="0" dirty="0" smtClean="0">
                          <a:effectLst/>
                          <a:latin typeface="Arial" panose="020B0604020202020204" pitchFamily="34" charset="0"/>
                          <a:cs typeface="Arial" panose="020B0604020202020204" pitchFamily="34" charset="0"/>
                        </a:rPr>
                        <a:t> opportunity worthwhile pursuing</a:t>
                      </a:r>
                      <a:r>
                        <a:rPr lang="en-US" sz="900" b="1" dirty="0" smtClean="0">
                          <a:effectLst/>
                          <a:latin typeface="Arial" panose="020B0604020202020204" pitchFamily="34" charset="0"/>
                          <a:cs typeface="Arial" panose="020B0604020202020204" pitchFamily="34" charset="0"/>
                        </a:rPr>
                        <a:t>:</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Example</a:t>
                      </a:r>
                      <a:r>
                        <a:rPr lang="en-US" sz="900" b="0" baseline="0" dirty="0" smtClean="0">
                          <a:effectLst/>
                          <a:latin typeface="Arial" panose="020B0604020202020204" pitchFamily="34" charset="0"/>
                          <a:cs typeface="Arial" panose="020B0604020202020204" pitchFamily="34" charset="0"/>
                        </a:rPr>
                        <a:t>s of some web-based tools that can be utilized for this investigation:</a:t>
                      </a:r>
                      <a:endParaRPr lang="en-US" sz="900" b="0" dirty="0" smtClean="0">
                        <a:effectLst/>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S</a:t>
                      </a:r>
                      <a:r>
                        <a:rPr lang="en-US" sz="900" baseline="0" dirty="0" smtClean="0">
                          <a:effectLst/>
                          <a:latin typeface="Arial" panose="020B0604020202020204" pitchFamily="34" charset="0"/>
                          <a:cs typeface="Arial" panose="020B0604020202020204" pitchFamily="34" charset="0"/>
                        </a:rPr>
                        <a:t>tandard search engines (e.g. Google) – Search background information via the news or company websites</a:t>
                      </a:r>
                    </a:p>
                    <a:p>
                      <a:pPr marL="1085850" lvl="2" indent="-171450">
                        <a:buFont typeface="Arial" panose="020B0604020202020204" pitchFamily="34" charset="0"/>
                        <a:buChar char="•"/>
                      </a:pPr>
                      <a:r>
                        <a:rPr lang="en-US" sz="900" baseline="0" dirty="0" smtClean="0">
                          <a:effectLst/>
                          <a:latin typeface="Arial" panose="020B0604020202020204" pitchFamily="34" charset="0"/>
                          <a:cs typeface="Arial" panose="020B0604020202020204" pitchFamily="34" charset="0"/>
                        </a:rPr>
                        <a:t>Social networking sites (e.g. LinkedIn) – Search employees within the same company and view roles in the company and community</a:t>
                      </a:r>
                    </a:p>
                    <a:p>
                      <a:pPr marL="1085850" lvl="2" indent="-171450">
                        <a:buFont typeface="Arial" panose="020B0604020202020204" pitchFamily="34" charset="0"/>
                        <a:buChar char="•"/>
                      </a:pPr>
                      <a:r>
                        <a:rPr lang="en-US" sz="900" baseline="0" dirty="0" smtClean="0">
                          <a:effectLst/>
                          <a:latin typeface="Arial" panose="020B0604020202020204" pitchFamily="34" charset="0"/>
                          <a:cs typeface="Arial" panose="020B0604020202020204" pitchFamily="34" charset="0"/>
                        </a:rPr>
                        <a:t>News alerts (e.g. Google alerts) – Set alerts for companies to receive notifications about new hires or promotions</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a potential prospect for referral</a:t>
                      </a:r>
                      <a:r>
                        <a:rPr lang="en-US" sz="900" b="1" baseline="0" dirty="0" smtClean="0">
                          <a:effectLst/>
                          <a:latin typeface="Arial" panose="020B0604020202020204" pitchFamily="34" charset="0"/>
                          <a:cs typeface="Arial" panose="020B0604020202020204" pitchFamily="34" charset="0"/>
                        </a:rPr>
                        <a:t> by the client</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Create a CRM profile for the prospect with a "Suspect" status, since the</a:t>
                      </a:r>
                      <a:r>
                        <a:rPr lang="en-US" sz="900" b="1" baseline="0" dirty="0" smtClean="0">
                          <a:effectLst/>
                          <a:latin typeface="Arial" panose="020B0604020202020204" pitchFamily="34" charset="0"/>
                          <a:cs typeface="Arial" panose="020B0604020202020204" pitchFamily="34" charset="0"/>
                        </a:rPr>
                        <a:t> contact has not yet been qualified by the client as a true prospect</a:t>
                      </a:r>
                      <a:endParaRPr lang="en-US" sz="900" b="1" dirty="0" smtClean="0">
                        <a:effectLst/>
                        <a:latin typeface="Arial" panose="020B0604020202020204" pitchFamily="34" charset="0"/>
                        <a:cs typeface="Arial" panose="020B0604020202020204" pitchFamily="34" charset="0"/>
                      </a:endParaRPr>
                    </a:p>
                    <a:p>
                      <a:pPr marL="6286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smtClean="0">
                          <a:effectLst/>
                          <a:latin typeface="Arial" panose="020B0604020202020204" pitchFamily="34" charset="0"/>
                          <a:cs typeface="Arial" panose="020B0604020202020204" pitchFamily="34" charset="0"/>
                        </a:rPr>
                        <a:t>Additionally add a note which identifies the client’s connection to the contact record for reporting purposes</a:t>
                      </a:r>
                      <a:endParaRPr lang="en-US" sz="90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3" name="TextBox 12"/>
          <p:cNvSpPr txBox="1"/>
          <p:nvPr/>
        </p:nvSpPr>
        <p:spPr>
          <a:xfrm>
            <a:off x="213692" y="552450"/>
            <a:ext cx="1274708" cy="646331"/>
          </a:xfrm>
          <a:prstGeom prst="rect">
            <a:avLst/>
          </a:prstGeom>
          <a:noFill/>
        </p:spPr>
        <p:txBody>
          <a:bodyPr wrap="none" rtlCol="0">
            <a:spAutoFit/>
          </a:bodyPr>
          <a:lstStyle/>
          <a:p>
            <a:r>
              <a:rPr lang="en-US" b="1" dirty="0" smtClean="0">
                <a:solidFill>
                  <a:srgbClr val="FFFFFF"/>
                </a:solidFill>
                <a:latin typeface="Arial" panose="020B0604020202020204" pitchFamily="34" charset="0"/>
                <a:cs typeface="Arial" panose="020B0604020202020204" pitchFamily="34" charset="0"/>
              </a:rPr>
              <a:t>Marketing</a:t>
            </a:r>
            <a:endParaRPr lang="en-US" b="1" dirty="0">
              <a:solidFill>
                <a:srgbClr val="FFFFFF"/>
              </a:solidFill>
              <a:latin typeface="Arial" panose="020B0604020202020204" pitchFamily="34" charset="0"/>
              <a:cs typeface="Arial" panose="020B0604020202020204" pitchFamily="34" charset="0"/>
            </a:endParaRPr>
          </a:p>
          <a:p>
            <a:endParaRPr lang="en-US" dirty="0">
              <a:solidFill>
                <a:srgbClr val="FFFFFF"/>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3789683531"/>
              </p:ext>
            </p:extLst>
          </p:nvPr>
        </p:nvGraphicFramePr>
        <p:xfrm>
          <a:off x="203861" y="2382477"/>
          <a:ext cx="6463638" cy="335280"/>
        </p:xfrm>
        <a:graphic>
          <a:graphicData uri="http://schemas.openxmlformats.org/drawingml/2006/table">
            <a:tbl>
              <a:tblPr firstRow="1" bandRow="1">
                <a:tableStyleId>{5C22544A-7EE6-4342-B048-85BDC9FD1C3A}</a:tableStyleId>
              </a:tblPr>
              <a:tblGrid>
                <a:gridCol w="3231819"/>
                <a:gridCol w="3231819"/>
              </a:tblGrid>
              <a:tr h="0">
                <a:tc>
                  <a:txBody>
                    <a:bodyPr/>
                    <a:lstStyle/>
                    <a:p>
                      <a:pPr algn="ctr"/>
                      <a:r>
                        <a:rPr lang="en-US" sz="1600" dirty="0" smtClean="0"/>
                        <a:t>Webinar Planning </a:t>
                      </a:r>
                      <a:endParaRPr lang="en-US" sz="1600" dirty="0"/>
                    </a:p>
                  </a:txBody>
                  <a:tcPr>
                    <a:solidFill>
                      <a:schemeClr val="bg1">
                        <a:lumMod val="85000"/>
                      </a:schemeClr>
                    </a:solidFill>
                  </a:tcPr>
                </a:tc>
                <a:tc>
                  <a:txBody>
                    <a:bodyPr/>
                    <a:lstStyle/>
                    <a:p>
                      <a:pPr algn="ctr"/>
                      <a:r>
                        <a:rPr lang="en-US" sz="1600" dirty="0" smtClean="0"/>
                        <a:t>Social Media Content</a:t>
                      </a:r>
                      <a:endParaRPr lang="en-US" sz="1600" dirty="0"/>
                    </a:p>
                  </a:txBody>
                  <a:tcPr>
                    <a:solidFill>
                      <a:schemeClr val="bg1">
                        <a:lumMod val="85000"/>
                      </a:schemeClr>
                    </a:solidFill>
                  </a:tcPr>
                </a:tc>
              </a:tr>
            </a:tbl>
          </a:graphicData>
        </a:graphic>
      </p:graphicFrame>
    </p:spTree>
    <p:extLst>
      <p:ext uri="{BB962C8B-B14F-4D97-AF65-F5344CB8AC3E}">
        <p14:creationId xmlns:p14="http://schemas.microsoft.com/office/powerpoint/2010/main" val="3727434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1755031"/>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pic>
      <p:sp>
        <p:nvSpPr>
          <p:cNvPr id="5" name="TextBox 4"/>
          <p:cNvSpPr txBox="1"/>
          <p:nvPr/>
        </p:nvSpPr>
        <p:spPr>
          <a:xfrm>
            <a:off x="213690" y="8917104"/>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0" name="TextBox 9"/>
          <p:cNvSpPr txBox="1"/>
          <p:nvPr/>
        </p:nvSpPr>
        <p:spPr>
          <a:xfrm>
            <a:off x="431959" y="2699294"/>
            <a:ext cx="6553200" cy="1231106"/>
          </a:xfrm>
          <a:prstGeom prst="rect">
            <a:avLst/>
          </a:prstGeom>
          <a:noFill/>
        </p:spPr>
        <p:txBody>
          <a:bodyPr wrap="square" rtlCol="0">
            <a:spAutoFit/>
          </a:bodyPr>
          <a:lstStyle/>
          <a:p>
            <a:endParaRPr lang="en-US" sz="1600" b="1" dirty="0" smtClean="0">
              <a:solidFill>
                <a:srgbClr val="173B6B"/>
              </a:solidFill>
              <a:latin typeface="Arial" panose="020B0604020202020204" pitchFamily="34" charset="0"/>
              <a:cs typeface="Arial" panose="020B0604020202020204" pitchFamily="34" charset="0"/>
            </a:endParaRPr>
          </a:p>
          <a:p>
            <a:endParaRPr lang="en-US" sz="1600" b="1" dirty="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a:p>
            <a:endParaRPr lang="en-US" sz="1000" b="1" dirty="0" smtClean="0">
              <a:solidFill>
                <a:srgbClr val="000000"/>
              </a:solidFill>
              <a:latin typeface="Arial" panose="020B0604020202020204" pitchFamily="34" charset="0"/>
              <a:cs typeface="Arial" panose="020B0604020202020204" pitchFamily="34" charset="0"/>
            </a:endParaRPr>
          </a:p>
          <a:p>
            <a:endParaRPr lang="en-US" sz="1000" b="1" dirty="0">
              <a:solidFill>
                <a:srgbClr val="000000"/>
              </a:solidFill>
              <a:latin typeface="Arial" panose="020B0604020202020204" pitchFamily="34" charset="0"/>
              <a:cs typeface="Arial" panose="020B0604020202020204" pitchFamily="34" charset="0"/>
            </a:endParaRPr>
          </a:p>
          <a:p>
            <a:endParaRPr lang="en-US" sz="1000" b="1" dirty="0">
              <a:solidFill>
                <a:srgbClr val="173B6B"/>
              </a:solidFill>
              <a:latin typeface="Arial" panose="020B0604020202020204" pitchFamily="34" charset="0"/>
              <a:cs typeface="Arial" panose="020B0604020202020204" pitchFamily="34" charset="0"/>
            </a:endParaRPr>
          </a:p>
        </p:txBody>
      </p:sp>
      <p:sp>
        <p:nvSpPr>
          <p:cNvPr id="13" name="TextBox 12"/>
          <p:cNvSpPr txBox="1"/>
          <p:nvPr/>
        </p:nvSpPr>
        <p:spPr>
          <a:xfrm>
            <a:off x="213692" y="552450"/>
            <a:ext cx="1274708" cy="646331"/>
          </a:xfrm>
          <a:prstGeom prst="rect">
            <a:avLst/>
          </a:prstGeom>
          <a:noFill/>
        </p:spPr>
        <p:txBody>
          <a:bodyPr wrap="none" rtlCol="0">
            <a:spAutoFit/>
          </a:bodyPr>
          <a:lstStyle/>
          <a:p>
            <a:r>
              <a:rPr lang="en-US" b="1" dirty="0" smtClean="0">
                <a:solidFill>
                  <a:srgbClr val="FFFFFF"/>
                </a:solidFill>
                <a:latin typeface="Arial" panose="020B0604020202020204" pitchFamily="34" charset="0"/>
                <a:cs typeface="Arial" panose="020B0604020202020204" pitchFamily="34" charset="0"/>
              </a:rPr>
              <a:t>Marketing</a:t>
            </a:r>
            <a:endParaRPr lang="en-US" b="1" dirty="0">
              <a:solidFill>
                <a:srgbClr val="FFFFFF"/>
              </a:solidFill>
              <a:latin typeface="Arial" panose="020B0604020202020204" pitchFamily="34" charset="0"/>
              <a:cs typeface="Arial" panose="020B0604020202020204" pitchFamily="34" charset="0"/>
            </a:endParaRPr>
          </a:p>
          <a:p>
            <a:endParaRPr lang="en-US" dirty="0">
              <a:solidFill>
                <a:srgbClr val="FFFFFF"/>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3213922223"/>
              </p:ext>
            </p:extLst>
          </p:nvPr>
        </p:nvGraphicFramePr>
        <p:xfrm>
          <a:off x="213692" y="2802913"/>
          <a:ext cx="6453808" cy="341376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CONDUCT </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1004750">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Contact Client to Ask for an Introduction</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Contact the client to discuss the identified suspect</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Best</a:t>
                      </a:r>
                      <a:r>
                        <a:rPr lang="en-US" sz="900" b="0" baseline="0" dirty="0" smtClean="0">
                          <a:effectLst/>
                          <a:latin typeface="Arial" panose="020B0604020202020204" pitchFamily="34" charset="0"/>
                          <a:cs typeface="Arial" panose="020B0604020202020204" pitchFamily="34" charset="0"/>
                        </a:rPr>
                        <a:t> practice is to do this in person in order to demonstrate to the client how much the firm values the client’s relationship and business</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Reinforce your value proposition to the client</a:t>
                      </a:r>
                      <a:r>
                        <a:rPr lang="en-US" sz="900" b="1" baseline="0" dirty="0" smtClean="0">
                          <a:effectLst/>
                          <a:latin typeface="Arial" panose="020B0604020202020204" pitchFamily="34" charset="0"/>
                          <a:cs typeface="Arial" panose="020B0604020202020204" pitchFamily="34" charset="0"/>
                        </a:rPr>
                        <a:t> during the discussion</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Use this opportunity to remind the client how the firm has helped the client overcome obstacles or attain certain goals</a:t>
                      </a:r>
                    </a:p>
                    <a:p>
                      <a:pPr marL="1085850" lvl="2"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a:t>
                      </a:r>
                      <a:r>
                        <a:rPr lang="en-US" sz="900" b="0" baseline="0" dirty="0" smtClean="0">
                          <a:effectLst/>
                          <a:latin typeface="Arial" panose="020B0604020202020204" pitchFamily="34" charset="0"/>
                          <a:cs typeface="Arial" panose="020B0604020202020204" pitchFamily="34" charset="0"/>
                        </a:rPr>
                        <a:t> helps the client identify ways the Advisor can similarly serve and help the suspect</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Ask the client for an introduction to the suspect</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If</a:t>
                      </a:r>
                      <a:r>
                        <a:rPr lang="en-US" sz="900" b="0" baseline="0" dirty="0" smtClean="0">
                          <a:effectLst/>
                          <a:latin typeface="Arial" panose="020B0604020202020204" pitchFamily="34" charset="0"/>
                          <a:cs typeface="Arial" panose="020B0604020202020204" pitchFamily="34" charset="0"/>
                        </a:rPr>
                        <a:t> client agrees to refer:</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Ask the client for any additional information that might better help the firm serve the suspect in the future</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If possible, discuss how and when the referral will take place in order to level set expectations going forward</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If client declines to refer:</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Ensure the firm understands the reason why (e.g. client doesn’t like referring friends, suspect is happy with current Advisor, suspect doesn’t like receiving referrals, etc.)</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Thank the client for consideration to the matter</a:t>
                      </a:r>
                      <a:endParaRPr lang="en-US" sz="90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470060873"/>
              </p:ext>
            </p:extLst>
          </p:nvPr>
        </p:nvGraphicFramePr>
        <p:xfrm>
          <a:off x="213691" y="2019300"/>
          <a:ext cx="6453810" cy="37084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Client</a:t>
                      </a:r>
                      <a:r>
                        <a:rPr lang="en-US" sz="1600" baseline="0" dirty="0" smtClean="0"/>
                        <a:t> Referral</a:t>
                      </a:r>
                      <a:endParaRPr lang="en-US" sz="1600" dirty="0"/>
                    </a:p>
                  </a:txBody>
                  <a:tcPr>
                    <a:solidFill>
                      <a:srgbClr val="002060"/>
                    </a:solidFill>
                  </a:tcPr>
                </a:tc>
                <a:tc>
                  <a:txBody>
                    <a:bodyPr/>
                    <a:lstStyle/>
                    <a:p>
                      <a:pPr algn="ctr"/>
                      <a:r>
                        <a:rPr lang="en-US" sz="1600" dirty="0" smtClean="0"/>
                        <a:t>COI</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Event Planning</a:t>
                      </a:r>
                      <a:endParaRPr lang="en-US" sz="1600" dirty="0"/>
                    </a:p>
                  </a:txBody>
                  <a:tcPr>
                    <a:solidFill>
                      <a:schemeClr val="bg1">
                        <a:lumMod val="85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986256424"/>
              </p:ext>
            </p:extLst>
          </p:nvPr>
        </p:nvGraphicFramePr>
        <p:xfrm>
          <a:off x="213692" y="2382481"/>
          <a:ext cx="6463638" cy="335280"/>
        </p:xfrm>
        <a:graphic>
          <a:graphicData uri="http://schemas.openxmlformats.org/drawingml/2006/table">
            <a:tbl>
              <a:tblPr firstRow="1" bandRow="1">
                <a:tableStyleId>{5C22544A-7EE6-4342-B048-85BDC9FD1C3A}</a:tableStyleId>
              </a:tblPr>
              <a:tblGrid>
                <a:gridCol w="3231819"/>
                <a:gridCol w="3231819"/>
              </a:tblGrid>
              <a:tr h="0">
                <a:tc>
                  <a:txBody>
                    <a:bodyPr/>
                    <a:lstStyle/>
                    <a:p>
                      <a:pPr algn="ctr"/>
                      <a:r>
                        <a:rPr lang="en-US" sz="1600" dirty="0" smtClean="0"/>
                        <a:t>Webinar Planning </a:t>
                      </a:r>
                      <a:endParaRPr lang="en-US" sz="1600" dirty="0"/>
                    </a:p>
                  </a:txBody>
                  <a:tcPr>
                    <a:solidFill>
                      <a:schemeClr val="bg1">
                        <a:lumMod val="85000"/>
                      </a:schemeClr>
                    </a:solidFill>
                  </a:tcPr>
                </a:tc>
                <a:tc>
                  <a:txBody>
                    <a:bodyPr/>
                    <a:lstStyle/>
                    <a:p>
                      <a:pPr algn="ctr"/>
                      <a:r>
                        <a:rPr lang="en-US" sz="1600" dirty="0" smtClean="0"/>
                        <a:t>Social Media Content</a:t>
                      </a:r>
                      <a:endParaRPr lang="en-US" sz="1600" dirty="0"/>
                    </a:p>
                  </a:txBody>
                  <a:tcPr>
                    <a:solidFill>
                      <a:schemeClr val="bg1">
                        <a:lumMod val="85000"/>
                      </a:schemeClr>
                    </a:solidFill>
                  </a:tcPr>
                </a:tc>
              </a:tr>
            </a:tbl>
          </a:graphicData>
        </a:graphic>
      </p:graphicFrame>
    </p:spTree>
    <p:extLst>
      <p:ext uri="{BB962C8B-B14F-4D97-AF65-F5344CB8AC3E}">
        <p14:creationId xmlns:p14="http://schemas.microsoft.com/office/powerpoint/2010/main" val="2981990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1755031"/>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pic>
      <p:sp>
        <p:nvSpPr>
          <p:cNvPr id="5" name="TextBox 4"/>
          <p:cNvSpPr txBox="1"/>
          <p:nvPr/>
        </p:nvSpPr>
        <p:spPr>
          <a:xfrm>
            <a:off x="213690" y="8928556"/>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0" name="TextBox 9"/>
          <p:cNvSpPr txBox="1"/>
          <p:nvPr/>
        </p:nvSpPr>
        <p:spPr>
          <a:xfrm>
            <a:off x="213692" y="2045723"/>
            <a:ext cx="6553200" cy="1107996"/>
          </a:xfrm>
          <a:prstGeom prst="rect">
            <a:avLst/>
          </a:prstGeom>
          <a:noFill/>
        </p:spPr>
        <p:txBody>
          <a:bodyPr wrap="square" rtlCol="0">
            <a:spAutoFit/>
          </a:bodyPr>
          <a:lstStyle/>
          <a:p>
            <a:endParaRPr lang="en-US" sz="1600" b="1" dirty="0" smtClean="0">
              <a:solidFill>
                <a:srgbClr val="173B6B"/>
              </a:solidFill>
              <a:latin typeface="Arial" panose="020B0604020202020204" pitchFamily="34" charset="0"/>
              <a:cs typeface="Arial" panose="020B0604020202020204" pitchFamily="34" charset="0"/>
            </a:endParaRPr>
          </a:p>
          <a:p>
            <a:endParaRPr lang="en-US" sz="1600" b="1" dirty="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a:p>
            <a:endParaRPr lang="en-US" sz="1000" b="1" dirty="0">
              <a:solidFill>
                <a:srgbClr val="173B6B"/>
              </a:solidFill>
              <a:latin typeface="Arial" panose="020B0604020202020204" pitchFamily="34" charset="0"/>
              <a:cs typeface="Arial" panose="020B0604020202020204" pitchFamily="34" charset="0"/>
            </a:endParaRPr>
          </a:p>
        </p:txBody>
      </p:sp>
      <p:sp>
        <p:nvSpPr>
          <p:cNvPr id="13" name="TextBox 12"/>
          <p:cNvSpPr txBox="1"/>
          <p:nvPr/>
        </p:nvSpPr>
        <p:spPr>
          <a:xfrm>
            <a:off x="213692" y="552450"/>
            <a:ext cx="1274708" cy="646331"/>
          </a:xfrm>
          <a:prstGeom prst="rect">
            <a:avLst/>
          </a:prstGeom>
          <a:noFill/>
        </p:spPr>
        <p:txBody>
          <a:bodyPr wrap="none" rtlCol="0">
            <a:spAutoFit/>
          </a:bodyPr>
          <a:lstStyle/>
          <a:p>
            <a:r>
              <a:rPr lang="en-US" b="1" dirty="0" smtClean="0">
                <a:solidFill>
                  <a:srgbClr val="FFFFFF"/>
                </a:solidFill>
                <a:latin typeface="Arial" panose="020B0604020202020204" pitchFamily="34" charset="0"/>
                <a:cs typeface="Arial" panose="020B0604020202020204" pitchFamily="34" charset="0"/>
              </a:rPr>
              <a:t>Marketing</a:t>
            </a:r>
            <a:endParaRPr lang="en-US" b="1" dirty="0">
              <a:solidFill>
                <a:srgbClr val="FFFFFF"/>
              </a:solidFill>
              <a:latin typeface="Arial" panose="020B0604020202020204" pitchFamily="34" charset="0"/>
              <a:cs typeface="Arial" panose="020B0604020202020204" pitchFamily="34" charset="0"/>
            </a:endParaRPr>
          </a:p>
          <a:p>
            <a:endParaRPr lang="en-US" dirty="0">
              <a:solidFill>
                <a:srgbClr val="FFFFFF"/>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2884805151"/>
              </p:ext>
            </p:extLst>
          </p:nvPr>
        </p:nvGraphicFramePr>
        <p:xfrm>
          <a:off x="213691" y="2015422"/>
          <a:ext cx="6453810" cy="37084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Client</a:t>
                      </a:r>
                      <a:r>
                        <a:rPr lang="en-US" sz="1600" baseline="0" dirty="0" smtClean="0"/>
                        <a:t> Referral</a:t>
                      </a:r>
                      <a:endParaRPr lang="en-US" sz="1600" dirty="0"/>
                    </a:p>
                  </a:txBody>
                  <a:tcPr>
                    <a:solidFill>
                      <a:srgbClr val="002060"/>
                    </a:solidFill>
                  </a:tcPr>
                </a:tc>
                <a:tc>
                  <a:txBody>
                    <a:bodyPr/>
                    <a:lstStyle/>
                    <a:p>
                      <a:pPr algn="ctr"/>
                      <a:r>
                        <a:rPr lang="en-US" sz="1600" dirty="0" smtClean="0"/>
                        <a:t>COI</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Event Planning</a:t>
                      </a:r>
                      <a:endParaRPr lang="en-US" sz="1600" dirty="0"/>
                    </a:p>
                  </a:txBody>
                  <a:tcPr>
                    <a:solidFill>
                      <a:schemeClr val="bg1">
                        <a:lumMod val="85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90035708"/>
              </p:ext>
            </p:extLst>
          </p:nvPr>
        </p:nvGraphicFramePr>
        <p:xfrm>
          <a:off x="203861" y="2377357"/>
          <a:ext cx="6463638" cy="335280"/>
        </p:xfrm>
        <a:graphic>
          <a:graphicData uri="http://schemas.openxmlformats.org/drawingml/2006/table">
            <a:tbl>
              <a:tblPr firstRow="1" bandRow="1">
                <a:tableStyleId>{5C22544A-7EE6-4342-B048-85BDC9FD1C3A}</a:tableStyleId>
              </a:tblPr>
              <a:tblGrid>
                <a:gridCol w="3231819"/>
                <a:gridCol w="3231819"/>
              </a:tblGrid>
              <a:tr h="0">
                <a:tc>
                  <a:txBody>
                    <a:bodyPr/>
                    <a:lstStyle/>
                    <a:p>
                      <a:pPr algn="ctr"/>
                      <a:r>
                        <a:rPr lang="en-US" sz="1600" dirty="0" smtClean="0"/>
                        <a:t>Webinar Planning </a:t>
                      </a:r>
                      <a:endParaRPr lang="en-US" sz="1600" dirty="0"/>
                    </a:p>
                  </a:txBody>
                  <a:tcPr>
                    <a:solidFill>
                      <a:schemeClr val="bg1">
                        <a:lumMod val="85000"/>
                      </a:schemeClr>
                    </a:solidFill>
                  </a:tcPr>
                </a:tc>
                <a:tc>
                  <a:txBody>
                    <a:bodyPr/>
                    <a:lstStyle/>
                    <a:p>
                      <a:pPr algn="ctr"/>
                      <a:r>
                        <a:rPr lang="en-US" sz="1600" dirty="0" smtClean="0"/>
                        <a:t>Social Media Content</a:t>
                      </a:r>
                      <a:endParaRPr lang="en-US" sz="1600" dirty="0"/>
                    </a:p>
                  </a:txBody>
                  <a:tcPr>
                    <a:solidFill>
                      <a:schemeClr val="bg1">
                        <a:lumMod val="8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534520031"/>
              </p:ext>
            </p:extLst>
          </p:nvPr>
        </p:nvGraphicFramePr>
        <p:xfrm>
          <a:off x="213692" y="4689969"/>
          <a:ext cx="6453808" cy="204216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FOLLOW-UP – CLIENT</a:t>
                      </a:r>
                      <a:r>
                        <a:rPr lang="en-US" sz="900" b="1" baseline="0" dirty="0" smtClean="0">
                          <a:solidFill>
                            <a:schemeClr val="bg1"/>
                          </a:solidFill>
                          <a:latin typeface="Arial" panose="020B0604020202020204" pitchFamily="34" charset="0"/>
                          <a:cs typeface="Arial" panose="020B0604020202020204" pitchFamily="34" charset="0"/>
                        </a:rPr>
                        <a:t> AGREED TO REFER</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125504">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Manage</a:t>
                      </a:r>
                      <a:r>
                        <a:rPr lang="en-US" sz="900" baseline="0" dirty="0" smtClean="0">
                          <a:latin typeface="Arial" panose="020B0604020202020204" pitchFamily="34" charset="0"/>
                          <a:cs typeface="Arial" panose="020B0604020202020204" pitchFamily="34" charset="0"/>
                        </a:rPr>
                        <a:t> Tasks to Follow-Up on Referral</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Follow-up to ensure the client actually makes an introduction to the suspect</a:t>
                      </a:r>
                      <a:endParaRPr lang="en-US" sz="900" b="0"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Launch</a:t>
                      </a:r>
                      <a:r>
                        <a:rPr lang="en-US" sz="900" b="1" baseline="0" dirty="0" smtClean="0">
                          <a:effectLst/>
                          <a:latin typeface="Arial" panose="020B0604020202020204" pitchFamily="34" charset="0"/>
                          <a:cs typeface="Arial" panose="020B0604020202020204" pitchFamily="34" charset="0"/>
                        </a:rPr>
                        <a:t> the “Introduction” workflow as appropriate</a:t>
                      </a:r>
                      <a:endParaRPr lang="en-US" sz="900" b="0" baseline="0"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Update the suspect's CRM profile to "Prospect" status and input the referral source for reporting purposes</a:t>
                      </a:r>
                      <a:endParaRPr lang="en-US" sz="900" b="0"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baseline="0" dirty="0" smtClean="0">
                          <a:effectLst/>
                          <a:latin typeface="Arial" panose="020B0604020202020204" pitchFamily="34" charset="0"/>
                          <a:cs typeface="Arial" panose="020B0604020202020204" pitchFamily="34" charset="0"/>
                        </a:rPr>
                        <a:t>Update any reports for tracking referrals within the firm</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smtClean="0">
                          <a:effectLst/>
                          <a:latin typeface="Arial" panose="020B0604020202020204" pitchFamily="34" charset="0"/>
                          <a:cs typeface="Arial" panose="020B0604020202020204" pitchFamily="34" charset="0"/>
                        </a:rPr>
                        <a:t>Having a reporting mechanism for tracking referrals is important for </a:t>
                      </a:r>
                      <a:r>
                        <a:rPr lang="en-US" sz="900" b="0" baseline="0" dirty="0" smtClean="0">
                          <a:solidFill>
                            <a:schemeClr val="tx1"/>
                          </a:solidFill>
                          <a:effectLst/>
                          <a:latin typeface="Arial" panose="020B0604020202020204" pitchFamily="34" charset="0"/>
                          <a:cs typeface="Arial" panose="020B0604020202020204" pitchFamily="34" charset="0"/>
                        </a:rPr>
                        <a:t>monitoring the firm’s referral strategy overtime for effectiveness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u="sng" baseline="0" dirty="0" smtClean="0">
                          <a:solidFill>
                            <a:schemeClr val="tx1"/>
                          </a:solidFill>
                          <a:effectLst/>
                          <a:latin typeface="Arial" panose="020B0604020202020204" pitchFamily="34" charset="0"/>
                          <a:cs typeface="Arial" panose="020B0604020202020204" pitchFamily="34" charset="0"/>
                          <a:hlinkClick r:id="rId3"/>
                        </a:rPr>
                        <a:t>“Referral Evaluation Worksheet” template</a:t>
                      </a:r>
                      <a:r>
                        <a:rPr lang="en-US" sz="900" i="1" kern="1200" dirty="0" smtClean="0">
                          <a:solidFill>
                            <a:schemeClr val="tx1"/>
                          </a:solidFill>
                          <a:effectLst/>
                          <a:latin typeface="Arial" panose="020B0604020202020204" pitchFamily="34" charset="0"/>
                          <a:ea typeface="+mn-ea"/>
                          <a:cs typeface="Arial" panose="020B0604020202020204" pitchFamily="34" charset="0"/>
                        </a:rPr>
                        <a:t> (right-click underlined text to open hyperlink to template)</a:t>
                      </a:r>
                      <a:endParaRPr lang="en-US" sz="900" b="0" u="sng" baseline="0" dirty="0" smtClean="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386007906"/>
              </p:ext>
            </p:extLst>
          </p:nvPr>
        </p:nvGraphicFramePr>
        <p:xfrm>
          <a:off x="202096" y="2811887"/>
          <a:ext cx="6453808" cy="176784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FOLLOW-UP</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0">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Document Outcome of Request in CRM</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14300" indent="-171450" algn="l" defTabSz="914400" rtl="0" eaLnBrk="1" latinLnBrk="0" hangingPunct="1">
                        <a:buFont typeface="Arial" panose="020B0604020202020204" pitchFamily="34" charset="0"/>
                        <a:buChar char="•"/>
                      </a:pPr>
                      <a:r>
                        <a:rPr lang="en-US" sz="900" b="1" kern="1200" dirty="0" smtClean="0">
                          <a:solidFill>
                            <a:schemeClr val="dk1"/>
                          </a:solidFill>
                          <a:effectLst/>
                          <a:latin typeface="Arial" panose="020B0604020202020204" pitchFamily="34" charset="0"/>
                          <a:ea typeface="+mn-ea"/>
                          <a:cs typeface="Arial" panose="020B0604020202020204" pitchFamily="34" charset="0"/>
                        </a:rPr>
                        <a:t>Record any relevant</a:t>
                      </a:r>
                      <a:r>
                        <a:rPr lang="en-US" sz="900" b="1" kern="1200" baseline="0" dirty="0" smtClean="0">
                          <a:solidFill>
                            <a:schemeClr val="dk1"/>
                          </a:solidFill>
                          <a:effectLst/>
                          <a:latin typeface="Arial" panose="020B0604020202020204" pitchFamily="34" charset="0"/>
                          <a:ea typeface="+mn-ea"/>
                          <a:cs typeface="Arial" panose="020B0604020202020204" pitchFamily="34" charset="0"/>
                        </a:rPr>
                        <a:t> notes </a:t>
                      </a:r>
                      <a:r>
                        <a:rPr lang="en-US" sz="900" b="1" kern="1200" dirty="0" smtClean="0">
                          <a:solidFill>
                            <a:schemeClr val="dk1"/>
                          </a:solidFill>
                          <a:effectLst/>
                          <a:latin typeface="Arial" panose="020B0604020202020204" pitchFamily="34" charset="0"/>
                          <a:ea typeface="+mn-ea"/>
                          <a:cs typeface="Arial" panose="020B0604020202020204" pitchFamily="34" charset="0"/>
                        </a:rPr>
                        <a:t>and input any new profile data in the CRM</a:t>
                      </a:r>
                      <a:endParaRPr lang="en-US" sz="900" b="0" kern="1200" dirty="0" smtClean="0">
                        <a:solidFill>
                          <a:schemeClr val="dk1"/>
                        </a:solidFill>
                        <a:effectLst/>
                        <a:latin typeface="Arial" panose="020B0604020202020204" pitchFamily="34" charset="0"/>
                        <a:ea typeface="+mn-ea"/>
                        <a:cs typeface="Arial" panose="020B0604020202020204" pitchFamily="34" charset="0"/>
                      </a:endParaRPr>
                    </a:p>
                    <a:p>
                      <a:pPr marL="114300" indent="-171450" algn="l" defTabSz="914400" rtl="0" eaLnBrk="1" latinLnBrk="0" hangingPunct="1">
                        <a:buFont typeface="Arial" panose="020B0604020202020204" pitchFamily="34" charset="0"/>
                        <a:buChar char="•"/>
                      </a:pPr>
                      <a:r>
                        <a:rPr lang="en-US" sz="900" b="1" kern="1200" dirty="0" smtClean="0">
                          <a:solidFill>
                            <a:schemeClr val="dk1"/>
                          </a:solidFill>
                          <a:effectLst/>
                          <a:latin typeface="Arial" panose="020B0604020202020204" pitchFamily="34" charset="0"/>
                          <a:ea typeface="+mn-ea"/>
                          <a:cs typeface="Arial" panose="020B0604020202020204" pitchFamily="34" charset="0"/>
                        </a:rPr>
                        <a:t>Based</a:t>
                      </a:r>
                      <a:r>
                        <a:rPr lang="en-US" sz="900" b="1" kern="1200" baseline="0" dirty="0" smtClean="0">
                          <a:solidFill>
                            <a:schemeClr val="dk1"/>
                          </a:solidFill>
                          <a:effectLst/>
                          <a:latin typeface="Arial" panose="020B0604020202020204" pitchFamily="34" charset="0"/>
                          <a:ea typeface="+mn-ea"/>
                          <a:cs typeface="Arial" panose="020B0604020202020204" pitchFamily="34" charset="0"/>
                        </a:rPr>
                        <a:t> on the outcome of the referral request to the client, take the appropriate</a:t>
                      </a:r>
                      <a:r>
                        <a:rPr lang="en-US" sz="900" b="1" kern="1200" dirty="0" smtClean="0">
                          <a:solidFill>
                            <a:schemeClr val="dk1"/>
                          </a:solidFill>
                          <a:effectLst/>
                          <a:latin typeface="Arial" panose="020B0604020202020204" pitchFamily="34" charset="0"/>
                          <a:ea typeface="+mn-ea"/>
                          <a:cs typeface="Arial" panose="020B0604020202020204" pitchFamily="34" charset="0"/>
                        </a:rPr>
                        <a:t> next steps:</a:t>
                      </a:r>
                      <a:endParaRPr lang="en-US" sz="900" b="1" kern="1200" baseline="0" dirty="0" smtClean="0">
                        <a:solidFill>
                          <a:schemeClr val="dk1"/>
                        </a:solidFill>
                        <a:effectLst/>
                        <a:latin typeface="Arial" panose="020B0604020202020204" pitchFamily="34" charset="0"/>
                        <a:ea typeface="+mn-ea"/>
                        <a:cs typeface="Arial" panose="020B0604020202020204" pitchFamily="34" charset="0"/>
                      </a:endParaRPr>
                    </a:p>
                    <a:p>
                      <a:pPr marL="571500" lvl="1" indent="-171450" algn="l" defTabSz="914400" rtl="0" eaLnBrk="1" latinLnBrk="0" hangingPunct="1">
                        <a:buFont typeface="Arial" panose="020B0604020202020204" pitchFamily="34" charset="0"/>
                        <a:buChar char="•"/>
                      </a:pPr>
                      <a:r>
                        <a:rPr lang="en-US" sz="900" b="0" kern="1200" dirty="0" smtClean="0">
                          <a:solidFill>
                            <a:schemeClr val="dk1"/>
                          </a:solidFill>
                          <a:effectLst/>
                          <a:latin typeface="Arial" panose="020B0604020202020204" pitchFamily="34" charset="0"/>
                          <a:ea typeface="+mn-ea"/>
                          <a:cs typeface="Arial" panose="020B0604020202020204" pitchFamily="34" charset="0"/>
                        </a:rPr>
                        <a:t>Client</a:t>
                      </a:r>
                      <a:r>
                        <a:rPr lang="en-US" sz="900" b="0" kern="1200" baseline="0" dirty="0" smtClean="0">
                          <a:solidFill>
                            <a:schemeClr val="dk1"/>
                          </a:solidFill>
                          <a:effectLst/>
                          <a:latin typeface="Arial" panose="020B0604020202020204" pitchFamily="34" charset="0"/>
                          <a:ea typeface="+mn-ea"/>
                          <a:cs typeface="Arial" panose="020B0604020202020204" pitchFamily="34" charset="0"/>
                        </a:rPr>
                        <a:t> agreed to refer </a:t>
                      </a:r>
                      <a:r>
                        <a:rPr lang="en-US" sz="900" b="0" kern="1200" dirty="0" smtClean="0">
                          <a:solidFill>
                            <a:schemeClr val="dk1"/>
                          </a:solidFill>
                          <a:effectLst/>
                          <a:latin typeface="Arial" panose="020B0604020202020204" pitchFamily="34" charset="0"/>
                          <a:ea typeface="+mn-ea"/>
                          <a:cs typeface="Arial" panose="020B0604020202020204" pitchFamily="34" charset="0"/>
                        </a:rPr>
                        <a:t>– Ready</a:t>
                      </a:r>
                      <a:r>
                        <a:rPr lang="en-US" sz="900" b="0" kern="1200" baseline="0" dirty="0" smtClean="0">
                          <a:solidFill>
                            <a:schemeClr val="dk1"/>
                          </a:solidFill>
                          <a:effectLst/>
                          <a:latin typeface="Arial" panose="020B0604020202020204" pitchFamily="34" charset="0"/>
                          <a:ea typeface="+mn-ea"/>
                          <a:cs typeface="Arial" panose="020B0604020202020204" pitchFamily="34" charset="0"/>
                        </a:rPr>
                        <a:t> </a:t>
                      </a:r>
                      <a:r>
                        <a:rPr lang="en-US" sz="900" b="0" kern="1200" dirty="0" smtClean="0">
                          <a:solidFill>
                            <a:schemeClr val="dk1"/>
                          </a:solidFill>
                          <a:effectLst/>
                          <a:latin typeface="Arial" panose="020B0604020202020204" pitchFamily="34" charset="0"/>
                          <a:ea typeface="+mn-ea"/>
                          <a:cs typeface="Arial" panose="020B0604020202020204" pitchFamily="34" charset="0"/>
                        </a:rPr>
                        <a:t>to pursue</a:t>
                      </a:r>
                      <a:r>
                        <a:rPr lang="en-US" sz="900" b="0" kern="1200" baseline="0" dirty="0" smtClean="0">
                          <a:solidFill>
                            <a:schemeClr val="dk1"/>
                          </a:solidFill>
                          <a:effectLst/>
                          <a:latin typeface="Arial" panose="020B0604020202020204" pitchFamily="34" charset="0"/>
                          <a:ea typeface="+mn-ea"/>
                          <a:cs typeface="Arial" panose="020B0604020202020204" pitchFamily="34" charset="0"/>
                        </a:rPr>
                        <a:t> an introduction</a:t>
                      </a:r>
                      <a:endParaRPr lang="en-US" sz="900" b="0" kern="1200" dirty="0" smtClean="0">
                        <a:solidFill>
                          <a:schemeClr val="dk1"/>
                        </a:solidFill>
                        <a:effectLst/>
                        <a:latin typeface="Arial" panose="020B0604020202020204" pitchFamily="34" charset="0"/>
                        <a:ea typeface="+mn-ea"/>
                        <a:cs typeface="Arial" panose="020B0604020202020204" pitchFamily="34" charset="0"/>
                      </a:endParaRPr>
                    </a:p>
                    <a:p>
                      <a:pPr marL="571500" lvl="1" indent="-171450" algn="l" defTabSz="914400" rtl="0" eaLnBrk="1" latinLnBrk="0" hangingPunct="1">
                        <a:buFont typeface="Arial" panose="020B0604020202020204" pitchFamily="34" charset="0"/>
                        <a:buChar char="•"/>
                      </a:pPr>
                      <a:r>
                        <a:rPr lang="en-US" sz="900" b="0" kern="1200" dirty="0" smtClean="0">
                          <a:solidFill>
                            <a:schemeClr val="dk1"/>
                          </a:solidFill>
                          <a:effectLst/>
                          <a:latin typeface="Arial" panose="020B0604020202020204" pitchFamily="34" charset="0"/>
                          <a:ea typeface="+mn-ea"/>
                          <a:cs typeface="Arial" panose="020B0604020202020204" pitchFamily="34" charset="0"/>
                        </a:rPr>
                        <a:t>Client</a:t>
                      </a:r>
                      <a:r>
                        <a:rPr lang="en-US" sz="900" b="0" kern="1200" baseline="0" dirty="0" smtClean="0">
                          <a:solidFill>
                            <a:schemeClr val="dk1"/>
                          </a:solidFill>
                          <a:effectLst/>
                          <a:latin typeface="Arial" panose="020B0604020202020204" pitchFamily="34" charset="0"/>
                          <a:ea typeface="+mn-ea"/>
                          <a:cs typeface="Arial" panose="020B0604020202020204" pitchFamily="34" charset="0"/>
                        </a:rPr>
                        <a:t> d</a:t>
                      </a:r>
                      <a:r>
                        <a:rPr lang="en-US" sz="900" b="0" kern="1200" dirty="0" smtClean="0">
                          <a:solidFill>
                            <a:schemeClr val="dk1"/>
                          </a:solidFill>
                          <a:effectLst/>
                          <a:latin typeface="Arial" panose="020B0604020202020204" pitchFamily="34" charset="0"/>
                          <a:ea typeface="+mn-ea"/>
                          <a:cs typeface="Arial" panose="020B0604020202020204" pitchFamily="34" charset="0"/>
                        </a:rPr>
                        <a:t>eclined</a:t>
                      </a:r>
                      <a:r>
                        <a:rPr lang="en-US" sz="900" b="0" kern="1200" baseline="0" dirty="0" smtClean="0">
                          <a:solidFill>
                            <a:schemeClr val="dk1"/>
                          </a:solidFill>
                          <a:effectLst/>
                          <a:latin typeface="Arial" panose="020B0604020202020204" pitchFamily="34" charset="0"/>
                          <a:ea typeface="+mn-ea"/>
                          <a:cs typeface="Arial" panose="020B0604020202020204" pitchFamily="34" charset="0"/>
                        </a:rPr>
                        <a:t> to refer</a:t>
                      </a:r>
                      <a:r>
                        <a:rPr lang="en-US" sz="900" b="0" kern="1200" dirty="0" smtClean="0">
                          <a:solidFill>
                            <a:schemeClr val="dk1"/>
                          </a:solidFill>
                          <a:effectLst/>
                          <a:latin typeface="Arial" panose="020B0604020202020204" pitchFamily="34" charset="0"/>
                          <a:ea typeface="+mn-ea"/>
                          <a:cs typeface="Arial" panose="020B0604020202020204" pitchFamily="34" charset="0"/>
                        </a:rPr>
                        <a:t> – Suspect</a:t>
                      </a:r>
                      <a:r>
                        <a:rPr lang="en-US" sz="900" b="0" kern="1200" baseline="0" dirty="0" smtClean="0">
                          <a:solidFill>
                            <a:schemeClr val="dk1"/>
                          </a:solidFill>
                          <a:effectLst/>
                          <a:latin typeface="Arial" panose="020B0604020202020204" pitchFamily="34" charset="0"/>
                          <a:ea typeface="+mn-ea"/>
                          <a:cs typeface="Arial" panose="020B0604020202020204" pitchFamily="34" charset="0"/>
                        </a:rPr>
                        <a:t> is not a fit for the firm or client is not comfortable making the referral</a:t>
                      </a:r>
                      <a:endParaRPr lang="en-US" sz="900" b="0" kern="1200" dirty="0" smtClean="0">
                        <a:solidFill>
                          <a:schemeClr val="dk1"/>
                        </a:solidFill>
                        <a:effectLst/>
                        <a:latin typeface="Arial" panose="020B0604020202020204" pitchFamily="34" charset="0"/>
                        <a:ea typeface="+mn-ea"/>
                        <a:cs typeface="Arial" panose="020B0604020202020204" pitchFamily="34" charset="0"/>
                      </a:endParaRPr>
                    </a:p>
                    <a:p>
                      <a:pPr marL="1028700" lvl="2" indent="-171450" algn="l" defTabSz="914400" rtl="0" eaLnBrk="1" latinLnBrk="0" hangingPunct="1">
                        <a:buFont typeface="Arial" panose="020B0604020202020204" pitchFamily="34" charset="0"/>
                        <a:buChar char="•"/>
                      </a:pPr>
                      <a:r>
                        <a:rPr lang="en-US" sz="900" b="0" kern="1200" dirty="0" smtClean="0">
                          <a:solidFill>
                            <a:schemeClr val="dk1"/>
                          </a:solidFill>
                          <a:effectLst/>
                          <a:latin typeface="Arial" panose="020B0604020202020204" pitchFamily="34" charset="0"/>
                          <a:ea typeface="+mn-ea"/>
                          <a:cs typeface="Arial" panose="020B0604020202020204" pitchFamily="34" charset="0"/>
                        </a:rPr>
                        <a:t>End</a:t>
                      </a:r>
                      <a:r>
                        <a:rPr lang="en-US" sz="900" b="0" kern="1200" baseline="0" dirty="0" smtClean="0">
                          <a:solidFill>
                            <a:schemeClr val="dk1"/>
                          </a:solidFill>
                          <a:effectLst/>
                          <a:latin typeface="Arial" panose="020B0604020202020204" pitchFamily="34" charset="0"/>
                          <a:ea typeface="+mn-ea"/>
                          <a:cs typeface="Arial" panose="020B0604020202020204" pitchFamily="34" charset="0"/>
                        </a:rPr>
                        <a:t> the</a:t>
                      </a:r>
                      <a:r>
                        <a:rPr lang="en-US" sz="900" b="0" kern="1200" dirty="0" smtClean="0">
                          <a:solidFill>
                            <a:schemeClr val="dk1"/>
                          </a:solidFill>
                          <a:effectLst/>
                          <a:latin typeface="Arial" panose="020B0604020202020204" pitchFamily="34" charset="0"/>
                          <a:ea typeface="+mn-ea"/>
                          <a:cs typeface="Arial" panose="020B0604020202020204" pitchFamily="34" charset="0"/>
                        </a:rPr>
                        <a:t> workflow here as there is no additional</a:t>
                      </a:r>
                      <a:r>
                        <a:rPr lang="en-US" sz="900" b="0" kern="1200" baseline="0" dirty="0" smtClean="0">
                          <a:solidFill>
                            <a:schemeClr val="dk1"/>
                          </a:solidFill>
                          <a:effectLst/>
                          <a:latin typeface="Arial" panose="020B0604020202020204" pitchFamily="34" charset="0"/>
                          <a:ea typeface="+mn-ea"/>
                          <a:cs typeface="Arial" panose="020B0604020202020204" pitchFamily="34" charset="0"/>
                        </a:rPr>
                        <a:t> follow-up required</a:t>
                      </a:r>
                      <a:endParaRPr lang="en-US" sz="900" b="0" kern="1200" dirty="0" smtClean="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676332178"/>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FFFFFF"/>
      </a:dk2>
      <a:lt2>
        <a:srgbClr val="FFFFFF"/>
      </a:lt2>
      <a:accent1>
        <a:srgbClr val="173B6B"/>
      </a:accent1>
      <a:accent2>
        <a:srgbClr val="F0500A"/>
      </a:accent2>
      <a:accent3>
        <a:srgbClr val="13BFB1"/>
      </a:accent3>
      <a:accent4>
        <a:srgbClr val="91140F"/>
      </a:accent4>
      <a:accent5>
        <a:srgbClr val="037EA6"/>
      </a:accent5>
      <a:accent6>
        <a:srgbClr val="00692D"/>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981</TotalTime>
  <Words>1019</Words>
  <Application>Microsoft Office PowerPoint</Application>
  <PresentationFormat>On-screen Show (4:3)</PresentationFormat>
  <Paragraphs>129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SEI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SEIUser</dc:creator>
  <cp:lastModifiedBy>McGonigal, Colin</cp:lastModifiedBy>
  <cp:revision>52</cp:revision>
  <cp:lastPrinted>2015-02-24T21:16:01Z</cp:lastPrinted>
  <dcterms:created xsi:type="dcterms:W3CDTF">2015-02-24T20:42:17Z</dcterms:created>
  <dcterms:modified xsi:type="dcterms:W3CDTF">2019-01-08T16:04:04Z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1696</vt:lpwstr>
  </property>
  <property fmtid="{D5CDD505-2E9C-101B-9397-08002B2CF9AE}" pid="3" name="Jive_VersionGuid">
    <vt:lpwstr>6f9cb08f-5030-4049-8e0d-f388f400fb97</vt:lpwstr>
  </property>
  <property fmtid="{D5CDD505-2E9C-101B-9397-08002B2CF9AE}" pid="4" name="Jive_LatestUserAccountName">
    <vt:lpwstr>jshon73032</vt:lpwstr>
  </property>
  <property fmtid="{D5CDD505-2E9C-101B-9397-08002B2CF9AE}" pid="5" name="Offisync_UpdateToken">
    <vt:lpwstr>1</vt:lpwstr>
  </property>
  <property fmtid="{D5CDD505-2E9C-101B-9397-08002B2CF9AE}" pid="6" name="Offisync_ProviderInitializationData">
    <vt:lpwstr>https://sei.jiveon.com</vt:lpwstr>
  </property>
  <property fmtid="{D5CDD505-2E9C-101B-9397-08002B2CF9AE}" pid="7" name="Offisync_ServerID">
    <vt:lpwstr>2bde6a04-5b4d-4157-b3f0-c0ef8aef0196</vt:lpwstr>
  </property>
</Properties>
</file>