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1" r:id="rId3"/>
    <p:sldId id="272" r:id="rId4"/>
    <p:sldId id="268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-1267" y="136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tic.cdn.responsys.net/i2/responsysimages/content/seic/ADV_1505_Client%20Profile%20Worksheet.pd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tic.cdn.responsys.net/i2/responsysimages/content/seic/ADV_1505_Referral%20Evaluation%20Worksheet.pd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755031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4300" y="1619250"/>
            <a:ext cx="655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284266"/>
              </p:ext>
            </p:extLst>
          </p:nvPr>
        </p:nvGraphicFramePr>
        <p:xfrm>
          <a:off x="213691" y="1969055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Client</a:t>
                      </a:r>
                      <a:r>
                        <a:rPr lang="en-US" sz="1600" baseline="0" dirty="0" smtClean="0"/>
                        <a:t> Referral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COI</a:t>
                      </a:r>
                      <a:r>
                        <a:rPr lang="en-US" sz="1600" baseline="0" dirty="0" smtClean="0"/>
                        <a:t> Referral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Event Planning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061604"/>
              </p:ext>
            </p:extLst>
          </p:nvPr>
        </p:nvGraphicFramePr>
        <p:xfrm>
          <a:off x="213693" y="3728988"/>
          <a:ext cx="6453808" cy="4511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16211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1006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5461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16385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Niche for Potential COI Opportunity 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the firm’s value proposition and niche 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ensure they are solid and sustainable before pursuing any referrals: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firm’s value proposition is a brief, clear statement that focuses on what value you can bring to clients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Typically a firm’s value proposition is composed of  three primary components and takes on the following format “We provide C solutions for A people with B issues:”</a:t>
                      </a:r>
                    </a:p>
                    <a:p>
                      <a:pPr marL="1600200" lvl="3" indent="-228600">
                        <a:buFont typeface="+mj-lt"/>
                        <a:buAutoNum type="alphaUcPeriod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 type of client(s) the firm is set up to serve</a:t>
                      </a:r>
                    </a:p>
                    <a:p>
                      <a:pPr marL="1600200" lvl="3" indent="-228600">
                        <a:buFont typeface="+mj-lt"/>
                        <a:buAutoNum type="alphaUcPeriod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Obstacles that these target clients are facing</a:t>
                      </a:r>
                    </a:p>
                    <a:p>
                      <a:pPr marL="1600200" lvl="3" indent="-228600">
                        <a:buFont typeface="+mj-lt"/>
                        <a:buAutoNum type="alphaUcPeriod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your firm addresses the obstacles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this as an opportunity to create or refine the firm’s ideal client profile the team can reference easily when pursuing referrals</a:t>
                      </a:r>
                    </a:p>
                    <a:p>
                      <a:pPr marL="10858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u="sng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“Client Profile Worksheet” template</a:t>
                      </a:r>
                      <a:r>
                        <a:rPr lang="en-US" sz="900" b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9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a COI with connections to the firm’s target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generally involves some strategic networking with the firm’s best clients and prospects to identify a COI that’s a common denominator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Investigate  the COI's connections via the web to validate there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truly is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referral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opportunity worthwhile pursuing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of some web-based tools that can be utilized for this investigation: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tandard search engines (e.g. Google) – Search background information via the news or company websites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networking sites (e.g. LinkedIn) – Search connections to prospects or clients within the target niche market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 the COI's contact information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a CRM record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 the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contact has a “COI” status for reporting purposes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3692" y="552450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endParaRPr 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062782"/>
              </p:ext>
            </p:extLst>
          </p:nvPr>
        </p:nvGraphicFramePr>
        <p:xfrm>
          <a:off x="213692" y="2316463"/>
          <a:ext cx="645380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6904"/>
                <a:gridCol w="322690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Webinar Planning 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Social Media Content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3692" y="2658247"/>
            <a:ext cx="64538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workflow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describes all the steps required to manage and initiate a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referral from a Center of Influence (COI).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 this process, the firm is being proactive about pursuing a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COI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referral, but only after proper measures have been taken to prepare the firm and validate the referral opportunity.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process for managing a COI referral versus a client referral differs greatly because it’s more strategic and takes a lot more time to develop. This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combined with the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“Client Referral”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workflow should become a core part of the firm’s referral strategy for lead generation.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</p:spTree>
    <p:extLst>
      <p:ext uri="{BB962C8B-B14F-4D97-AF65-F5344CB8AC3E}">
        <p14:creationId xmlns:p14="http://schemas.microsoft.com/office/powerpoint/2010/main" val="328807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755031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4300" y="1619250"/>
            <a:ext cx="655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083697"/>
              </p:ext>
            </p:extLst>
          </p:nvPr>
        </p:nvGraphicFramePr>
        <p:xfrm>
          <a:off x="213692" y="2729505"/>
          <a:ext cx="6453808" cy="6202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13180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COI &amp; Schedule an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Exploratory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COI to conduct a formal introduction and schedule a meeting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COI is reached: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a high-level overview of the firm</a:t>
                      </a:r>
                      <a:endParaRPr lang="en-US" sz="900" b="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543050" lvl="3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 the firm’s history, mission,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vision, and values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Ask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COI </a:t>
                      </a: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 high-level goals/needs</a:t>
                      </a:r>
                    </a:p>
                    <a:p>
                      <a:pPr marL="1543050" lvl="3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 the COI’s business, network, and priorities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the niche connection to the COI</a:t>
                      </a:r>
                    </a:p>
                    <a:p>
                      <a:pPr marL="1543050" lvl="3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context for the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call and interest in meeting 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 an initial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exploratory meeting with the COI</a:t>
                      </a:r>
                    </a:p>
                    <a:p>
                      <a:pPr marL="1543050" lvl="3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Ensure the COI understands this does not require a commitment, but is rather just to determine if there’s an opportunity to work together</a:t>
                      </a:r>
                      <a:endParaRPr lang="en-US" sz="9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COI</a:t>
                      </a:r>
                      <a:r>
                        <a:rPr 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 not reached: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Record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the activity in the CRM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 a reminder to attempt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contact the COI again, typically 2-3 days after the last attempt</a:t>
                      </a:r>
                    </a:p>
                    <a:p>
                      <a:pPr marL="1543050" marR="0" lvl="3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the COI is not reached after several attempts, consider marking the COI as “inactive” in the CRM and ending the workflow here</a:t>
                      </a:r>
                      <a:endParaRPr lang="en-US" sz="9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896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Conduct Exploratory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Probe the COI to identify potential opportunities to work together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Keeping the focus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discussion on the COI’s goals and needs provides an opportunity to: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all the ways the firm can support the COI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Brainstorm ways the COI can easily leverage the firm as a part of the COI’s existing processes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 the COI feel special and valued during the discussion to further the relationship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 the chemistry between both parties throughout the meeting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Decide whether it makes sense to work together</a:t>
                      </a:r>
                      <a:endParaRPr lang="en-US" sz="900" b="1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is more an assessment of whether there’s real value for both parties in this working relationship and whether the parties get along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21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 Outcome of Meeting in CRM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Record any relevant</a:t>
                      </a:r>
                      <a:r>
                        <a:rPr 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notes and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input any new profile data in the CRM</a:t>
                      </a:r>
                      <a:endParaRPr lang="en-US" sz="9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143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Based</a:t>
                      </a:r>
                      <a:r>
                        <a:rPr 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on the outcome of the meeting with the COI, take the appropriate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next steps:</a:t>
                      </a:r>
                      <a:endParaRPr lang="en-US" sz="900" b="1" kern="1200" baseline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57150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COI is qualified – Ready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pursue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partnership</a:t>
                      </a:r>
                    </a:p>
                    <a:p>
                      <a:pPr marL="57150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COI is unqualified – COI 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 not a fit for the firm or COI is not comfortable forming a partnership</a:t>
                      </a:r>
                      <a:endParaRPr lang="en-US" sz="9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028700" lvl="2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End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the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workflow here as there is no additional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follow-up required</a:t>
                      </a:r>
                      <a:endParaRPr lang="en-US" sz="9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3692" y="552450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endParaRPr 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360463"/>
              </p:ext>
            </p:extLst>
          </p:nvPr>
        </p:nvGraphicFramePr>
        <p:xfrm>
          <a:off x="213691" y="1969055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Client</a:t>
                      </a:r>
                      <a:r>
                        <a:rPr lang="en-US" sz="1600" baseline="0" dirty="0" smtClean="0"/>
                        <a:t> Referral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COI</a:t>
                      </a:r>
                      <a:r>
                        <a:rPr lang="en-US" sz="1600" baseline="0" dirty="0" smtClean="0"/>
                        <a:t> Referral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Event Planning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7904"/>
              </p:ext>
            </p:extLst>
          </p:nvPr>
        </p:nvGraphicFramePr>
        <p:xfrm>
          <a:off x="213692" y="2316463"/>
          <a:ext cx="645380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6904"/>
                <a:gridCol w="322690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Webinar Planning 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Social Media Content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</p:spTree>
    <p:extLst>
      <p:ext uri="{BB962C8B-B14F-4D97-AF65-F5344CB8AC3E}">
        <p14:creationId xmlns:p14="http://schemas.microsoft.com/office/powerpoint/2010/main" val="1990900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755031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13692" y="552450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endParaRPr 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73542"/>
              </p:ext>
            </p:extLst>
          </p:nvPr>
        </p:nvGraphicFramePr>
        <p:xfrm>
          <a:off x="213692" y="2736328"/>
          <a:ext cx="6453808" cy="5471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054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4923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691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89519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Interview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COI Stakeholders for Opportunities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Interview key COI stakeholders in an effort to understand each individual’s role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interests, and objectives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Brainstorm ways to support one another within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each interview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Try to explore ideas that produce mutually beneficial results for both parties so everyone remains motivated and the relationship is more sustainable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specific opportunities to work together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sure to take notes for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reference later when developing the Strategic Action Plan that’ll be presented to the entire COI team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55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 Planning Meeting with COI Team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scheduling be sure to take</a:t>
                      </a: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into consideration the amount of time that is required to generate the plan needed for this meeting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 the room, resources,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attendees for the meeting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780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 a Strategic Action Plan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 with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initial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COI representative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develop a plan incorporating ideas from all the interviews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a Strategic Action Plan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should clearly outline all the terms of the partnership, how everyone will work together, what expectations are, and how it will be implemented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a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eeting agenda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 to co-present the plan to the entire COI team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 sure it’s clear who is presenting what slides and content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stakeholder’s personalities and interests are taken into consideration when determining positioning and what to highlight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prepare the materials for distribution at the meeting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780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Planning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meeting utilizing the meeting agenda to guide the discussion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the agenda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To set expectations about what’s going to be discussed and what the goal of the meeting will be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Co-present the plan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the COI team 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gaps in plan or assumptions </a:t>
                      </a: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 allow the team to stress test the plan for anything that might’ve been overlooked in the planning process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 feedback and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changes to plan </a:t>
                      </a: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ensure everyone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has contributed and feels empowered to move forward with the plan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Obtain team sign-off on plan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360463"/>
              </p:ext>
            </p:extLst>
          </p:nvPr>
        </p:nvGraphicFramePr>
        <p:xfrm>
          <a:off x="213691" y="1969055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Client</a:t>
                      </a:r>
                      <a:r>
                        <a:rPr lang="en-US" sz="1600" baseline="0" dirty="0" smtClean="0"/>
                        <a:t> Referral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COI</a:t>
                      </a:r>
                      <a:r>
                        <a:rPr lang="en-US" sz="1600" baseline="0" dirty="0" smtClean="0"/>
                        <a:t> Referral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Event Planning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7904"/>
              </p:ext>
            </p:extLst>
          </p:nvPr>
        </p:nvGraphicFramePr>
        <p:xfrm>
          <a:off x="213692" y="2316463"/>
          <a:ext cx="645380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6904"/>
                <a:gridCol w="322690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Webinar Planning 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Social Media Content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</p:spTree>
    <p:extLst>
      <p:ext uri="{BB962C8B-B14F-4D97-AF65-F5344CB8AC3E}">
        <p14:creationId xmlns:p14="http://schemas.microsoft.com/office/powerpoint/2010/main" val="1563434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755031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13692" y="552450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endParaRPr 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735158"/>
              </p:ext>
            </p:extLst>
          </p:nvPr>
        </p:nvGraphicFramePr>
        <p:xfrm>
          <a:off x="213692" y="2736378"/>
          <a:ext cx="6453808" cy="2865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4903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Oversee Tasks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Execute Strategic Action Plan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notes from the meeting and incorporate any changes that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need to be made t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the plan</a:t>
                      </a:r>
                    </a:p>
                    <a:p>
                      <a:pPr marL="6286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Redistribute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updated plan to the team for reference and file it for record-keeping purposes</a:t>
                      </a:r>
                      <a:endParaRPr lang="en-US" sz="900" b="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reports for tracking progress to goals laid out in the plan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Having a reporting mechanism for tracking referrals is important for 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monitoring the COI’s and firm’s referral strategy overtime for effectiveness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u="sng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“Referral Evaluation Worksheet” template</a:t>
                      </a:r>
                      <a:r>
                        <a:rPr lang="en-US" sz="900" b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900" b="0" u="sng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 follow-up tasks to team members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every team member is aware of what role they play in ensuring the plan is executed and implemented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 ongoing meetings to continually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 the plan and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relationship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Typicall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this is launched on a quarterly on monthly basis to track the objectives and goals laid out in the plan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360463"/>
              </p:ext>
            </p:extLst>
          </p:nvPr>
        </p:nvGraphicFramePr>
        <p:xfrm>
          <a:off x="213691" y="1969055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Client</a:t>
                      </a:r>
                      <a:r>
                        <a:rPr lang="en-US" sz="1600" baseline="0" dirty="0" smtClean="0"/>
                        <a:t> Referral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COI</a:t>
                      </a:r>
                      <a:r>
                        <a:rPr lang="en-US" sz="1600" baseline="0" dirty="0" smtClean="0"/>
                        <a:t> Referral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Event Planning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7904"/>
              </p:ext>
            </p:extLst>
          </p:nvPr>
        </p:nvGraphicFramePr>
        <p:xfrm>
          <a:off x="213692" y="2316463"/>
          <a:ext cx="645380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6904"/>
                <a:gridCol w="322690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Webinar Planning 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Social Media Content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</p:spTree>
    <p:extLst>
      <p:ext uri="{BB962C8B-B14F-4D97-AF65-F5344CB8AC3E}">
        <p14:creationId xmlns:p14="http://schemas.microsoft.com/office/powerpoint/2010/main" val="676332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1295</Words>
  <Application>Microsoft Office PowerPoint</Application>
  <PresentationFormat>On-screen Show (4:3)</PresentationFormat>
  <Paragraphs>144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43</cp:revision>
  <cp:lastPrinted>2015-02-24T21:16:01Z</cp:lastPrinted>
  <dcterms:created xsi:type="dcterms:W3CDTF">2015-02-24T20:42:17Z</dcterms:created>
  <dcterms:modified xsi:type="dcterms:W3CDTF">2019-01-08T16:06:35Z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VersionGuid">
    <vt:lpwstr>16b60214-1a7b-4ca0-9383-1cfe465ad9fe</vt:lpwstr>
  </property>
  <property fmtid="{D5CDD505-2E9C-101B-9397-08002B2CF9AE}" pid="3" name="Offisync_UniqueId">
    <vt:lpwstr>1697</vt:lpwstr>
  </property>
  <property fmtid="{D5CDD505-2E9C-101B-9397-08002B2CF9AE}" pid="4" name="Jive_LatestUserAccountName">
    <vt:lpwstr>jshon73032</vt:lpwstr>
  </property>
  <property fmtid="{D5CDD505-2E9C-101B-9397-08002B2CF9AE}" pid="5" name="Offisync_UpdateToken">
    <vt:lpwstr>1</vt:lpwstr>
  </property>
  <property fmtid="{D5CDD505-2E9C-101B-9397-08002B2CF9AE}" pid="6" name="Offisync_ProviderInitializationData">
    <vt:lpwstr>https://sei.jiveon.com</vt:lpwstr>
  </property>
  <property fmtid="{D5CDD505-2E9C-101B-9397-08002B2CF9AE}" pid="7" name="Offisync_ServerID">
    <vt:lpwstr>2bde6a04-5b4d-4157-b3f0-c0ef8aef0196</vt:lpwstr>
  </property>
</Properties>
</file>