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963" y="49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DC0CE-50F1-4B8A-917F-1385ACCDDA6F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24E125-A112-45E1-B022-69B07626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67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24E125-A112-45E1-B022-69B076260A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5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21823"/>
              </p:ext>
            </p:extLst>
          </p:nvPr>
        </p:nvGraphicFramePr>
        <p:xfrm>
          <a:off x="213692" y="3189786"/>
          <a:ext cx="6421024" cy="4145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77317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51716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 Lead 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Needed by Advisor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the Advisor to identify the types of reports needed for the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Analysis varies firm-to-firm but t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ypically, the following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reports are needed:</a:t>
                      </a:r>
                      <a:endParaRPr lang="en-US" sz="90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CRM contact status and activity report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Suspect and prospect communications plan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56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Lead Generation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2 Weeks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scheduling be sure to take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into consideration the amount of time that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re</a:t>
                      </a: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quired to generate reports needed for this review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Book the room, resources, and attendees for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 for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eview, request attendees log feedback on ways to improve the firm’s current lead generation activities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53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Create Lead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Reports &amp; Cover Letter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Week Before 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firms develop automated report templates that can be used  to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streamline the reporting process every Lead Generation Review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Utilize the firm's systems to generate the reports identified by the Advisor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all data 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being used in the reports is up-to-date  and accurate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the reports for any errors or issues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either due technology or oversight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 cover letter for reports explaining what’s enclosed and key findings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the materials to the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 for review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before presenting everything to the other team members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allows the Advisors time to prepare for the review and identify what are the key areas or issues that should be discussed in more depth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13692" y="2304070"/>
            <a:ext cx="64538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workflow describes all the steps required to conduct a review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firm’s lead generation strategy.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It is in this review that the firm typically generates reports to track progress and assess whether changes need to be made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 firm’s communications and marketing activities targeted at generating leads.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Best practice is to conduct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Lead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eneration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eview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 quarterly or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monthly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depending on the level of lead generation activity within the firm.</a:t>
            </a:r>
            <a:endParaRPr 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Lead Generation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73087"/>
              </p:ext>
            </p:extLst>
          </p:nvPr>
        </p:nvGraphicFramePr>
        <p:xfrm>
          <a:off x="213691" y="136022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624117"/>
              </p:ext>
            </p:extLst>
          </p:nvPr>
        </p:nvGraphicFramePr>
        <p:xfrm>
          <a:off x="213692" y="1924449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234699"/>
              </p:ext>
            </p:extLst>
          </p:nvPr>
        </p:nvGraphicFramePr>
        <p:xfrm>
          <a:off x="213693" y="2367287"/>
          <a:ext cx="6453808" cy="23164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 Lead Generation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 the reports to the team and review progress to goals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Identify firm deficiencies and opportunities based 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report findings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celebrate any positive trending data to increase firm morale toward collectively reaching lead generation goals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 feedback  from all team members and answer any questions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if overall communications strategy for leads should change based 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review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changes do need to be made, be specific about: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those changes are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they’ll be implemented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Who is responsible for seeing those through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802828"/>
              </p:ext>
            </p:extLst>
          </p:nvPr>
        </p:nvGraphicFramePr>
        <p:xfrm>
          <a:off x="213692" y="4788341"/>
          <a:ext cx="6453808" cy="1767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Oversee Tasks to Monitor Lead Generation Strategy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Due: 1 </a:t>
                      </a:r>
                      <a:r>
                        <a:rPr lang="en-US" sz="900" b="0" i="0" u="none" strike="noStrike" kern="1200" baseline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Week After </a:t>
                      </a:r>
                      <a:r>
                        <a:rPr lang="en-US" sz="900" b="0" i="0" u="none" strike="noStrike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Meeting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Incorporate any changes to the firm’s communications plans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Redistribute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any updated plans to team for reference and file for record-keeping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any follow-up tasks to team members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the "Periodic Lead Generation Review" workflow again</a:t>
                      </a:r>
                    </a:p>
                    <a:p>
                      <a:pPr marL="6286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this is launched on a monthly basis to continue to track lead generation activities and goals</a:t>
                      </a:r>
                      <a:endParaRPr lang="en-US" sz="900" b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3692" y="1001119"/>
            <a:ext cx="6453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Marketing Management – Periodic Lead Generation Review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45873"/>
              </p:ext>
            </p:extLst>
          </p:nvPr>
        </p:nvGraphicFramePr>
        <p:xfrm>
          <a:off x="213691" y="1360225"/>
          <a:ext cx="64538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Marketing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Planning Meeting 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Marketing </a:t>
                      </a:r>
                      <a:r>
                        <a:rPr lang="en-US" sz="1600" baseline="0" dirty="0" smtClean="0"/>
                        <a:t>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Lead Generation Review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7194704"/>
              </p:ext>
            </p:extLst>
          </p:nvPr>
        </p:nvGraphicFramePr>
        <p:xfrm>
          <a:off x="213692" y="1924449"/>
          <a:ext cx="645380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38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Periodic Social Media Review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06482" y="8914783"/>
            <a:ext cx="349486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800" dirty="0"/>
              <a:t>© 2015 SEI. This information is proprietary.  No further distribution is intended.</a:t>
            </a:r>
          </a:p>
        </p:txBody>
      </p:sp>
    </p:spTree>
    <p:extLst>
      <p:ext uri="{BB962C8B-B14F-4D97-AF65-F5344CB8AC3E}">
        <p14:creationId xmlns:p14="http://schemas.microsoft.com/office/powerpoint/2010/main" val="27880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566</Words>
  <Application>Microsoft Office PowerPoint</Application>
  <PresentationFormat>On-screen Show (4:3)</PresentationFormat>
  <Paragraphs>79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34</cp:revision>
  <cp:lastPrinted>2015-02-24T21:16:01Z</cp:lastPrinted>
  <dcterms:created xsi:type="dcterms:W3CDTF">2015-02-24T20:42:17Z</dcterms:created>
  <dcterms:modified xsi:type="dcterms:W3CDTF">2019-01-08T15:14:28Z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ive_VersionGuid">
    <vt:lpwstr>e8c88ac7-a377-4c9e-80d9-a67e7f23f4e4</vt:lpwstr>
  </property>
  <property fmtid="{D5CDD505-2E9C-101B-9397-08002B2CF9AE}" pid="3" name="Offisync_UpdateToken">
    <vt:lpwstr>2</vt:lpwstr>
  </property>
  <property fmtid="{D5CDD505-2E9C-101B-9397-08002B2CF9AE}" pid="4" name="Jive_LatestUserAccountName">
    <vt:lpwstr>jshon73032</vt:lpwstr>
  </property>
  <property fmtid="{D5CDD505-2E9C-101B-9397-08002B2CF9AE}" pid="5" name="Offisync_UniqueId">
    <vt:lpwstr>1709</vt:lpwstr>
  </property>
  <property fmtid="{D5CDD505-2E9C-101B-9397-08002B2CF9AE}" pid="6" name="Offisync_ProviderInitializationData">
    <vt:lpwstr>https://sei.jiveon.com</vt:lpwstr>
  </property>
  <property fmtid="{D5CDD505-2E9C-101B-9397-08002B2CF9AE}" pid="7" name="Offisync_ServerID">
    <vt:lpwstr>2bde6a04-5b4d-4157-b3f0-c0ef8aef0196</vt:lpwstr>
  </property>
</Properties>
</file>