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267" y="1363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5_Marketing%20Planning%20Guide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80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seic.com/advisors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Marketing Planning Meeting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9442"/>
              </p:ext>
            </p:extLst>
          </p:nvPr>
        </p:nvGraphicFramePr>
        <p:xfrm>
          <a:off x="213691" y="1360225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19490"/>
              </p:ext>
            </p:extLst>
          </p:nvPr>
        </p:nvGraphicFramePr>
        <p:xfrm>
          <a:off x="213692" y="1924449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6482" y="2304469"/>
            <a:ext cx="653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describes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all the steps required to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coordinate, prepare, and execute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Marketing Planning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eeting in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order to evaluate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firm’s overall marketing strategy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Typically this meeting takes place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 annual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basis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is followed-up by 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Periodic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arketing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eview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quarterly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basis in order to ensure the team is tracking and monitoring progress to the goals laid out within 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 plan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a regular basis.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371424"/>
              </p:ext>
            </p:extLst>
          </p:nvPr>
        </p:nvGraphicFramePr>
        <p:xfrm>
          <a:off x="226390" y="3074432"/>
          <a:ext cx="6435667" cy="487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91960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Validate &amp; Schedule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Meeting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3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process is generally initiated when the Advisor identifies that the firm needs a Marketing Planning Meeting. This could be based on the time of the year (i.e., a planning meeting at the start / end of every year) or based on a set reminder that prompts the team to launch the workflow on a regular basis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meeting specifics with the Advisor (timing, duration, focus, location, attendees, etc.)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 potential date/time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the meeting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confirm that date with attendees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list of attendees is long, this might require some rescheduling of previously-scheduled meetings in order to find a time that works for everyone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the room, resources,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attendees for the meeting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the technology that is needed for the meeting (i.e., </a:t>
                      </a:r>
                      <a:r>
                        <a:rPr lang="en-US" sz="900" b="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webex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AV, etc.) 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Firm’s Marketing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Set Goals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firm's client base and growth rate, including the following metrics: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Evaluate the firm’s target client segment and persona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profitability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preferences of the client segment when it comes to marketing, sales, meetings, and communications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 any past marketing campaigns for learnings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evaluate any successes or areas for improvement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firm’s growth goals and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opportunities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Compare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different analyses and learnings to identify more strategic, high-level marketing goals based on the opportunities available to the firm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the marketing activities to meet those goals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is</a:t>
                      </a:r>
                      <a:r>
                        <a:rPr lang="en-US" sz="9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exercise in identifying specific lower-level activities which will allow the firm to achieve those high-level strategic marketing goals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Marketing Planning Meeting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80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seic.com/advisors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25393"/>
              </p:ext>
            </p:extLst>
          </p:nvPr>
        </p:nvGraphicFramePr>
        <p:xfrm>
          <a:off x="213692" y="2366799"/>
          <a:ext cx="6453808" cy="3139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084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Marketing Plan &amp; Agenda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marketing plan comprised of 4 key elements: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A, B, and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 client list</a:t>
                      </a:r>
                      <a:endParaRPr lang="en-US" sz="9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143000" lvl="2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clients, types, and frequency of face-to-face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touches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Firm growth and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projections report</a:t>
                      </a:r>
                    </a:p>
                    <a:p>
                      <a:pPr marL="1143000" lvl="2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Growth – AUM, number of new clients, new net cash</a:t>
                      </a:r>
                    </a:p>
                    <a:p>
                      <a:pPr marL="1143000" lvl="2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Future Growth – AUM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goal, redemption impact, market impact, number of new clients needed to reach goal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activities and budget report</a:t>
                      </a:r>
                    </a:p>
                    <a:p>
                      <a:pPr marL="1143000" lvl="2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Editorial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calendar, campaign requirements, budget, audience, and projected new clients</a:t>
                      </a:r>
                    </a:p>
                    <a:p>
                      <a:pPr marL="685800" lvl="1" indent="-228600">
                        <a:buFont typeface="+mj-lt"/>
                        <a:buAutoNum type="arabicPeriod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impact analysis</a:t>
                      </a:r>
                    </a:p>
                    <a:p>
                      <a:pPr marL="1143000" lvl="2" indent="-22860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Calculation of revenue impact based on all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client, growth, marketing reports and analyses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“Marketing Planning Guide” template</a:t>
                      </a:r>
                      <a:r>
                        <a:rPr lang="en-US" sz="90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meeting agenda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prepare materials for distribution at the meeting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5033"/>
              </p:ext>
            </p:extLst>
          </p:nvPr>
        </p:nvGraphicFramePr>
        <p:xfrm>
          <a:off x="213691" y="1360225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18131"/>
              </p:ext>
            </p:extLst>
          </p:nvPr>
        </p:nvGraphicFramePr>
        <p:xfrm>
          <a:off x="213692" y="1924449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140687"/>
              </p:ext>
            </p:extLst>
          </p:nvPr>
        </p:nvGraphicFramePr>
        <p:xfrm>
          <a:off x="213692" y="5585575"/>
          <a:ext cx="6453808" cy="20955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Conduct Planning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meeting utilizing the meeting agenda to guide the discussion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agenda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set expectations about what’s going to be discussed and what the goal of the meeting will be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plan to team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gaps in plan or assumptions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To allow the team to stress test the plan for anything that might’ve been overlooked in the planning process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and identify changes to plan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To ensure everyone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has contributed and feels empowered to move forward with the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Obtain team sign-off on plan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85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807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seic.com/advisors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01528"/>
              </p:ext>
            </p:extLst>
          </p:nvPr>
        </p:nvGraphicFramePr>
        <p:xfrm>
          <a:off x="213692" y="2373088"/>
          <a:ext cx="6453808" cy="29184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Tasks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Execute Marketing Plan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After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meeting notes and incorporate any changes to the plan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Redistribute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updated plan to team for reference and file it for record-keeping purposes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reports for tracking progress to goals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help streamline the reporting process, consider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developing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automated report templates that can be used for the Periodic Marketing Review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follow-up tasks to team members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every team member is aware of what role they play in ensuring the plan is executed and implemented on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changed behavior is required of any team members, set reminders to periodically check-in to monitor and ensure appropriate efforts are being made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the "Periodic Marketing Review" workflow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this is launched on a quarterly basis to track the objectives and goals laid out in the plan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Marketing Planning Meeting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04350"/>
              </p:ext>
            </p:extLst>
          </p:nvPr>
        </p:nvGraphicFramePr>
        <p:xfrm>
          <a:off x="213691" y="1360225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781312"/>
              </p:ext>
            </p:extLst>
          </p:nvPr>
        </p:nvGraphicFramePr>
        <p:xfrm>
          <a:off x="213692" y="1924449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Periodic </a:t>
                      </a:r>
                      <a:r>
                        <a:rPr lang="en-US" sz="1600" dirty="0" smtClean="0"/>
                        <a:t>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860</Words>
  <Application>Microsoft Office PowerPoint</Application>
  <PresentationFormat>On-screen Show (4:3)</PresentationFormat>
  <Paragraphs>106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36</cp:revision>
  <cp:lastPrinted>2015-02-24T21:16:01Z</cp:lastPrinted>
  <dcterms:created xsi:type="dcterms:W3CDTF">2015-02-24T20:42:17Z</dcterms:created>
  <dcterms:modified xsi:type="dcterms:W3CDTF">2019-01-08T15:12:14Z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2</vt:lpwstr>
  </property>
  <property fmtid="{D5CDD505-2E9C-101B-9397-08002B2CF9AE}" pid="3" name="Jive_LatestUserAccountName">
    <vt:lpwstr>jshon73032</vt:lpwstr>
  </property>
  <property fmtid="{D5CDD505-2E9C-101B-9397-08002B2CF9AE}" pid="4" name="Offisync_UniqueId">
    <vt:lpwstr>1708</vt:lpwstr>
  </property>
  <property fmtid="{D5CDD505-2E9C-101B-9397-08002B2CF9AE}" pid="5" name="Offisync_ProviderInitializationData">
    <vt:lpwstr>https://sei.jiveon.com</vt:lpwstr>
  </property>
  <property fmtid="{D5CDD505-2E9C-101B-9397-08002B2CF9AE}" pid="6" name="Offisync_ServerID">
    <vt:lpwstr>2bde6a04-5b4d-4157-b3f0-c0ef8aef0196</vt:lpwstr>
  </property>
  <property fmtid="{D5CDD505-2E9C-101B-9397-08002B2CF9AE}" pid="7" name="Jive_VersionGuid">
    <vt:lpwstr>0c39319e-eaf8-47d3-afb0-44adc79391f9</vt:lpwstr>
  </property>
</Properties>
</file>