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3" autoAdjust="0"/>
    <p:restoredTop sz="94660"/>
  </p:normalViewPr>
  <p:slideViewPr>
    <p:cSldViewPr snapToGrid="0">
      <p:cViewPr>
        <p:scale>
          <a:sx n="100" d="100"/>
          <a:sy n="100" d="100"/>
        </p:scale>
        <p:origin x="-1747" y="787"/>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8648F8-98BB-4BC3-A22E-E84D14B44ABD}" type="datetimeFigureOut">
              <a:rPr lang="en-US" smtClean="0"/>
              <a:t>1/8/2019</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E1946F-3F96-49EC-A597-C324C9B1C09C}" type="slidenum">
              <a:rPr lang="en-US" smtClean="0"/>
              <a:t>‹#›</a:t>
            </a:fld>
            <a:endParaRPr lang="en-US"/>
          </a:p>
        </p:txBody>
      </p:sp>
    </p:spTree>
    <p:extLst>
      <p:ext uri="{BB962C8B-B14F-4D97-AF65-F5344CB8AC3E}">
        <p14:creationId xmlns:p14="http://schemas.microsoft.com/office/powerpoint/2010/main" val="3756004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E1946F-3F96-49EC-A597-C324C9B1C09C}" type="slidenum">
              <a:rPr lang="en-US" smtClean="0"/>
              <a:t>1</a:t>
            </a:fld>
            <a:endParaRPr lang="en-US"/>
          </a:p>
        </p:txBody>
      </p:sp>
    </p:spTree>
    <p:extLst>
      <p:ext uri="{BB962C8B-B14F-4D97-AF65-F5344CB8AC3E}">
        <p14:creationId xmlns:p14="http://schemas.microsoft.com/office/powerpoint/2010/main" val="3598463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83773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57588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43114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20433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726362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280367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B4AC37-4002-4330-802E-C18B64092E61}" type="datetimeFigureOut">
              <a:rPr lang="en-US" smtClean="0"/>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61070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B4AC37-4002-4330-802E-C18B64092E61}" type="datetimeFigureOut">
              <a:rPr lang="en-US" smtClean="0"/>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79802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4AC37-4002-4330-802E-C18B64092E61}" type="datetimeFigureOut">
              <a:rPr lang="en-US" smtClean="0"/>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3545647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925830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081285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B4AC37-4002-4330-802E-C18B64092E61}" type="datetimeFigureOut">
              <a:rPr lang="en-US" smtClean="0"/>
              <a:t>1/8/2019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DAC59E7-17B1-426C-A4E2-70B63E580171}" type="slidenum">
              <a:rPr lang="en-US" smtClean="0"/>
              <a:t>‹#›</a:t>
            </a:fld>
            <a:endParaRPr lang="en-US"/>
          </a:p>
        </p:txBody>
      </p:sp>
    </p:spTree>
    <p:extLst>
      <p:ext uri="{BB962C8B-B14F-4D97-AF65-F5344CB8AC3E}">
        <p14:creationId xmlns:p14="http://schemas.microsoft.com/office/powerpoint/2010/main" val="405412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tatic.cdn.responsys.net/i2/responsysimages/content/seic/ADV_1505_Performance%20Review%20Template.xlsx"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4191171595"/>
              </p:ext>
            </p:extLst>
          </p:nvPr>
        </p:nvGraphicFramePr>
        <p:xfrm>
          <a:off x="229863" y="2666403"/>
          <a:ext cx="6418587" cy="5654040"/>
        </p:xfrm>
        <a:graphic>
          <a:graphicData uri="http://schemas.openxmlformats.org/drawingml/2006/table">
            <a:tbl>
              <a:tblPr bandRow="1">
                <a:tableStyleId>{5C22544A-7EE6-4342-B048-85BDC9FD1C3A}</a:tableStyleId>
              </a:tblPr>
              <a:tblGrid>
                <a:gridCol w="704112"/>
                <a:gridCol w="1139595"/>
                <a:gridCol w="4574880"/>
              </a:tblGrid>
              <a:tr h="176952">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64832">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147864">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1628932">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Schedule</a:t>
                      </a:r>
                      <a:r>
                        <a:rPr lang="en-US" sz="900" baseline="0" dirty="0" smtClean="0">
                          <a:latin typeface="Arial" panose="020B0604020202020204" pitchFamily="34" charset="0"/>
                          <a:cs typeface="Arial" panose="020B0604020202020204" pitchFamily="34" charset="0"/>
                        </a:rPr>
                        <a:t> Employee Review &amp; Solicit Feedback</a:t>
                      </a:r>
                    </a:p>
                    <a:p>
                      <a:pPr algn="ctr"/>
                      <a:endParaRPr lang="en-US" sz="900" baseline="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2 Weeks Before Meeting</a:t>
                      </a:r>
                      <a:endParaRPr lang="en-US" sz="9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i="1" dirty="0" smtClean="0">
                          <a:effectLst/>
                          <a:latin typeface="Arial" panose="020B0604020202020204" pitchFamily="34" charset="0"/>
                          <a:cs typeface="Arial" panose="020B0604020202020204" pitchFamily="34" charset="0"/>
                        </a:rPr>
                        <a:t>When</a:t>
                      </a:r>
                      <a:r>
                        <a:rPr lang="en-US" sz="900" b="1" i="1" baseline="0" dirty="0" smtClean="0">
                          <a:effectLst/>
                          <a:latin typeface="Arial" panose="020B0604020202020204" pitchFamily="34" charset="0"/>
                          <a:cs typeface="Arial" panose="020B0604020202020204" pitchFamily="34" charset="0"/>
                        </a:rPr>
                        <a:t> scheduling be sure to take</a:t>
                      </a:r>
                      <a:r>
                        <a:rPr lang="en-US" sz="900" b="1" i="1" dirty="0" smtClean="0">
                          <a:effectLst/>
                          <a:latin typeface="Arial" panose="020B0604020202020204" pitchFamily="34" charset="0"/>
                          <a:cs typeface="Arial" panose="020B0604020202020204" pitchFamily="34" charset="0"/>
                        </a:rPr>
                        <a:t> into consideration the amount of time that</a:t>
                      </a:r>
                      <a:r>
                        <a:rPr lang="en-US" sz="900" b="1" i="1" baseline="0" dirty="0" smtClean="0">
                          <a:effectLst/>
                          <a:latin typeface="Arial" panose="020B0604020202020204" pitchFamily="34" charset="0"/>
                          <a:cs typeface="Arial" panose="020B0604020202020204" pitchFamily="34" charset="0"/>
                        </a:rPr>
                        <a:t> is r</a:t>
                      </a:r>
                      <a:r>
                        <a:rPr lang="en-US" sz="900" b="1" i="1" dirty="0" smtClean="0">
                          <a:effectLst/>
                          <a:latin typeface="Arial" panose="020B0604020202020204" pitchFamily="34" charset="0"/>
                          <a:cs typeface="Arial" panose="020B0604020202020204" pitchFamily="34" charset="0"/>
                        </a:rPr>
                        <a:t>equired to complete any performance </a:t>
                      </a:r>
                      <a:r>
                        <a:rPr lang="en-US" sz="900" b="1" i="1" baseline="0" dirty="0" smtClean="0">
                          <a:effectLst/>
                          <a:latin typeface="Arial" panose="020B0604020202020204" pitchFamily="34" charset="0"/>
                          <a:cs typeface="Arial" panose="020B0604020202020204" pitchFamily="34" charset="0"/>
                        </a:rPr>
                        <a:t>review documents </a:t>
                      </a:r>
                      <a:r>
                        <a:rPr lang="en-US" sz="900" b="1" i="1" dirty="0" smtClean="0">
                          <a:effectLst/>
                          <a:latin typeface="Arial" panose="020B0604020202020204" pitchFamily="34" charset="0"/>
                          <a:cs typeface="Arial" panose="020B0604020202020204" pitchFamily="34" charset="0"/>
                        </a:rPr>
                        <a:t>needed for this review</a:t>
                      </a:r>
                      <a:endParaRPr lang="en-US" sz="900" b="1"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Book the room, resources, and attendees for the review</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Typically this is just a one-on-one</a:t>
                      </a:r>
                      <a:r>
                        <a:rPr lang="en-US" sz="900" b="0" baseline="0" dirty="0" smtClean="0">
                          <a:effectLst/>
                          <a:latin typeface="Arial" panose="020B0604020202020204" pitchFamily="34" charset="0"/>
                          <a:cs typeface="Arial" panose="020B0604020202020204" pitchFamily="34" charset="0"/>
                        </a:rPr>
                        <a:t> review between the Advisor and the employee to keep the discussion private and personal for the employee</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In preparation for the</a:t>
                      </a:r>
                      <a:r>
                        <a:rPr lang="en-US" sz="900" b="1" baseline="0" dirty="0" smtClean="0">
                          <a:effectLst/>
                          <a:latin typeface="Arial" panose="020B0604020202020204" pitchFamily="34" charset="0"/>
                          <a:cs typeface="Arial" panose="020B0604020202020204" pitchFamily="34" charset="0"/>
                        </a:rPr>
                        <a:t> r</a:t>
                      </a:r>
                      <a:r>
                        <a:rPr lang="en-US" sz="900" b="1" dirty="0" smtClean="0">
                          <a:effectLst/>
                          <a:latin typeface="Arial" panose="020B0604020202020204" pitchFamily="34" charset="0"/>
                          <a:cs typeface="Arial" panose="020B0604020202020204" pitchFamily="34" charset="0"/>
                        </a:rPr>
                        <a:t>eview, request all appropriate parties complete a performance review form on</a:t>
                      </a:r>
                      <a:r>
                        <a:rPr lang="en-US" sz="900" b="1" baseline="0" dirty="0" smtClean="0">
                          <a:effectLst/>
                          <a:latin typeface="Arial" panose="020B0604020202020204" pitchFamily="34" charset="0"/>
                          <a:cs typeface="Arial" panose="020B0604020202020204" pitchFamily="34" charset="0"/>
                        </a:rPr>
                        <a:t> the employee of interest</a:t>
                      </a:r>
                      <a:endParaRPr lang="en-US" sz="900" b="1"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Consider creating a performance review template that can be used</a:t>
                      </a:r>
                      <a:r>
                        <a:rPr lang="en-US" sz="900" b="0" baseline="0" dirty="0" smtClean="0">
                          <a:effectLst/>
                          <a:latin typeface="Arial" panose="020B0604020202020204" pitchFamily="34" charset="0"/>
                          <a:cs typeface="Arial" panose="020B0604020202020204" pitchFamily="34" charset="0"/>
                        </a:rPr>
                        <a:t> </a:t>
                      </a:r>
                      <a:r>
                        <a:rPr lang="en-US" sz="900" b="0" dirty="0" smtClean="0">
                          <a:effectLst/>
                          <a:latin typeface="Arial" panose="020B0604020202020204" pitchFamily="34" charset="0"/>
                          <a:cs typeface="Arial" panose="020B0604020202020204" pitchFamily="34" charset="0"/>
                        </a:rPr>
                        <a:t>over</a:t>
                      </a:r>
                      <a:r>
                        <a:rPr lang="en-US" sz="900" b="0" baseline="0" dirty="0" smtClean="0">
                          <a:effectLst/>
                          <a:latin typeface="Arial" panose="020B0604020202020204" pitchFamily="34" charset="0"/>
                          <a:cs typeface="Arial" panose="020B0604020202020204" pitchFamily="34" charset="0"/>
                        </a:rPr>
                        <a:t> and over, so that it’s easy to compare past and future reviews for tracking progress towards previously set goals or implementation of past feedback </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Performance review forms should not just be completed by the Advisor and the employee, but also any other parties who regularly work with the employee on an regular basis to ensure the review is comprehensive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u="sng" baseline="0" dirty="0" smtClean="0">
                          <a:solidFill>
                            <a:schemeClr val="tx1"/>
                          </a:solidFill>
                          <a:effectLst/>
                          <a:latin typeface="Arial" panose="020B0604020202020204" pitchFamily="34" charset="0"/>
                          <a:cs typeface="Arial" panose="020B0604020202020204" pitchFamily="34" charset="0"/>
                          <a:hlinkClick r:id="rId4"/>
                        </a:rPr>
                        <a:t>“Performance Review” template</a:t>
                      </a:r>
                      <a:r>
                        <a:rPr lang="en-US" sz="900" b="0" baseline="0" dirty="0" smtClean="0">
                          <a:solidFill>
                            <a:schemeClr val="tx1"/>
                          </a:solidFill>
                          <a:effectLst/>
                          <a:latin typeface="Arial" panose="020B0604020202020204" pitchFamily="34" charset="0"/>
                          <a:cs typeface="Arial" panose="020B0604020202020204" pitchFamily="34" charset="0"/>
                        </a:rPr>
                        <a:t> </a:t>
                      </a:r>
                      <a:r>
                        <a:rPr lang="en-US" sz="900" i="1" kern="1200" dirty="0" smtClean="0">
                          <a:solidFill>
                            <a:schemeClr val="tx1"/>
                          </a:solidFill>
                          <a:effectLst/>
                          <a:latin typeface="Arial" panose="020B0604020202020204" pitchFamily="34" charset="0"/>
                          <a:ea typeface="+mn-ea"/>
                          <a:cs typeface="Arial" panose="020B0604020202020204" pitchFamily="34" charset="0"/>
                        </a:rPr>
                        <a:t>(right-click underlined text to open hyperlink to template)</a:t>
                      </a:r>
                      <a:endParaRPr lang="en-US" sz="900" b="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Request the employee prepare any feedback for management</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This</a:t>
                      </a:r>
                      <a:r>
                        <a:rPr lang="en-US" sz="900" b="0" baseline="0" dirty="0" smtClean="0">
                          <a:effectLst/>
                          <a:latin typeface="Arial" panose="020B0604020202020204" pitchFamily="34" charset="0"/>
                          <a:cs typeface="Arial" panose="020B0604020202020204" pitchFamily="34" charset="0"/>
                        </a:rPr>
                        <a:t> could be feedback unrelated to the employee’s individual performance review, such as ways management can improve the way the business is organized or runs today</a:t>
                      </a:r>
                      <a:endParaRPr lang="en-US" sz="900" b="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930818">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Review Employee‘s Progress Toward Goals</a:t>
                      </a:r>
                    </a:p>
                    <a:p>
                      <a:pPr algn="ctr"/>
                      <a:endParaRPr lang="en-US" sz="9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1 Week Before Meeting</a:t>
                      </a:r>
                      <a:endParaRPr lang="en-US" sz="9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Complete and collect all performance review </a:t>
                      </a:r>
                      <a:r>
                        <a:rPr lang="en-US" sz="900" b="1" baseline="0" dirty="0" smtClean="0">
                          <a:effectLst/>
                          <a:latin typeface="Arial" panose="020B0604020202020204" pitchFamily="34" charset="0"/>
                          <a:cs typeface="Arial" panose="020B0604020202020204" pitchFamily="34" charset="0"/>
                        </a:rPr>
                        <a:t> documents from all relevant parties</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Be sure to file these documents internally for record-keeping purposes</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previously set goals and track the</a:t>
                      </a:r>
                      <a:r>
                        <a:rPr lang="en-US" sz="900" b="1" baseline="0" dirty="0" smtClean="0">
                          <a:effectLst/>
                          <a:latin typeface="Arial" panose="020B0604020202020204" pitchFamily="34" charset="0"/>
                          <a:cs typeface="Arial" panose="020B0604020202020204" pitchFamily="34" charset="0"/>
                        </a:rPr>
                        <a:t> employee’s progress</a:t>
                      </a:r>
                      <a:endParaRPr lang="en-US" sz="900" b="1"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If</a:t>
                      </a:r>
                      <a:r>
                        <a:rPr lang="en-US" sz="900" b="0" baseline="0" dirty="0" smtClean="0">
                          <a:effectLst/>
                          <a:latin typeface="Arial" panose="020B0604020202020204" pitchFamily="34" charset="0"/>
                          <a:cs typeface="Arial" panose="020B0604020202020204" pitchFamily="34" charset="0"/>
                        </a:rPr>
                        <a:t> possible, compare past performance review documents with those recently completed to ensure better tracking of goals and feedback</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a:t>
                      </a:r>
                      <a:r>
                        <a:rPr lang="en-US" sz="900" b="1" baseline="0" dirty="0" smtClean="0">
                          <a:effectLst/>
                          <a:latin typeface="Arial" panose="020B0604020202020204" pitchFamily="34" charset="0"/>
                          <a:cs typeface="Arial" panose="020B0604020202020204" pitchFamily="34" charset="0"/>
                        </a:rPr>
                        <a:t> the</a:t>
                      </a:r>
                      <a:r>
                        <a:rPr lang="en-US" sz="900" b="1" dirty="0" smtClean="0">
                          <a:effectLst/>
                          <a:latin typeface="Arial" panose="020B0604020202020204" pitchFamily="34" charset="0"/>
                          <a:cs typeface="Arial" panose="020B0604020202020204" pitchFamily="34" charset="0"/>
                        </a:rPr>
                        <a:t> employee's accomplishments and opportunities for improvement</a:t>
                      </a:r>
                      <a:endParaRPr lang="en-US" sz="900" b="0" dirty="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This</a:t>
                      </a:r>
                      <a:r>
                        <a:rPr lang="en-US" sz="900" b="0" baseline="0" dirty="0" smtClean="0">
                          <a:effectLst/>
                          <a:latin typeface="Arial" panose="020B0604020202020204" pitchFamily="34" charset="0"/>
                          <a:cs typeface="Arial" panose="020B0604020202020204" pitchFamily="34" charset="0"/>
                        </a:rPr>
                        <a:t> is an opportunity to identify employee accomplishments that should be celebrated as well as prepare any constructive feedback for the employee</a:t>
                      </a:r>
                      <a:endParaRPr lang="en-US" sz="90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4497">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Create Employee Review Packet</a:t>
                      </a:r>
                    </a:p>
                    <a:p>
                      <a:pPr algn="ctr"/>
                      <a:endParaRPr lang="en-US" sz="9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3 Weeks Before Meeting</a:t>
                      </a:r>
                      <a:endParaRPr lang="en-US" sz="9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Prepare any goal review or compensation documents t</a:t>
                      </a:r>
                      <a:r>
                        <a:rPr lang="en-US" sz="900" b="1" baseline="0" dirty="0" smtClean="0">
                          <a:effectLst/>
                          <a:latin typeface="Arial" panose="020B0604020202020204" pitchFamily="34" charset="0"/>
                          <a:cs typeface="Arial" panose="020B0604020202020204" pitchFamily="34" charset="0"/>
                        </a:rPr>
                        <a:t>o present during the review</a:t>
                      </a:r>
                      <a:endParaRPr lang="en-US" sz="900"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dirty="0" smtClean="0">
                          <a:latin typeface="Arial" panose="020B0604020202020204" pitchFamily="34" charset="0"/>
                          <a:cs typeface="Arial" panose="020B0604020202020204" pitchFamily="34" charset="0"/>
                        </a:rPr>
                        <a:t>Consider whether</a:t>
                      </a:r>
                      <a:r>
                        <a:rPr lang="en-US" sz="900" baseline="0" dirty="0" smtClean="0">
                          <a:latin typeface="Arial" panose="020B0604020202020204" pitchFamily="34" charset="0"/>
                          <a:cs typeface="Arial" panose="020B0604020202020204" pitchFamily="34" charset="0"/>
                        </a:rPr>
                        <a:t> you want to provide these documents to the employee before the review to set expectations or to provide the employee with time to review them for any questions or concerns</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TextBox 1"/>
          <p:cNvSpPr txBox="1"/>
          <p:nvPr/>
        </p:nvSpPr>
        <p:spPr>
          <a:xfrm>
            <a:off x="213691" y="1658283"/>
            <a:ext cx="6453809" cy="1015663"/>
          </a:xfrm>
          <a:prstGeom prst="rect">
            <a:avLst/>
          </a:prstGeom>
          <a:noFill/>
        </p:spPr>
        <p:txBody>
          <a:bodyPr wrap="square" rtlCol="0">
            <a:spAutoFit/>
          </a:bodyPr>
          <a:lstStyle/>
          <a:p>
            <a:pPr algn="just"/>
            <a:r>
              <a:rPr lang="en-US" sz="1000" b="1" dirty="0" smtClean="0">
                <a:latin typeface="Arial" panose="020B0604020202020204" pitchFamily="34" charset="0"/>
                <a:cs typeface="Arial" panose="020B0604020202020204" pitchFamily="34" charset="0"/>
              </a:rPr>
              <a:t>Description:</a:t>
            </a:r>
            <a:r>
              <a:rPr lang="en-US" sz="1000" dirty="0" smtClean="0">
                <a:latin typeface="Arial" panose="020B0604020202020204" pitchFamily="34" charset="0"/>
                <a:cs typeface="Arial" panose="020B0604020202020204" pitchFamily="34" charset="0"/>
              </a:rPr>
              <a:t> This workflow describes all the steps required to conduct a formal performance review of an employee within the firm. This is an important part of properly managing human resources, providing / collecting feedback, and continuing to motivate the firm’s workforce to advance their career and make improvements on behalf of the firm. At minimum, a firm should conduct a performance review of each employee on a yearly basis. Typically the Periodic Employee Review is conducted prior to the firm’s salary review in order to tie the employee’s performance directly to the employee’s salary. </a:t>
            </a:r>
          </a:p>
        </p:txBody>
      </p:sp>
      <p:sp>
        <p:nvSpPr>
          <p:cNvPr id="13" name="TextBox 12"/>
          <p:cNvSpPr txBox="1"/>
          <p:nvPr/>
        </p:nvSpPr>
        <p:spPr>
          <a:xfrm>
            <a:off x="213692" y="983925"/>
            <a:ext cx="6453808" cy="307777"/>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Human Resources Management – Periodic Employee Review</a:t>
            </a:r>
          </a:p>
        </p:txBody>
      </p:sp>
      <p:graphicFrame>
        <p:nvGraphicFramePr>
          <p:cNvPr id="14" name="Table 13"/>
          <p:cNvGraphicFramePr>
            <a:graphicFrameLocks noGrp="1"/>
          </p:cNvGraphicFramePr>
          <p:nvPr>
            <p:extLst>
              <p:ext uri="{D42A27DB-BD31-4B8C-83A1-F6EECF244321}">
                <p14:modId xmlns:p14="http://schemas.microsoft.com/office/powerpoint/2010/main" val="2427496685"/>
              </p:ext>
            </p:extLst>
          </p:nvPr>
        </p:nvGraphicFramePr>
        <p:xfrm>
          <a:off x="201814" y="1374339"/>
          <a:ext cx="6453810" cy="335280"/>
        </p:xfrm>
        <a:graphic>
          <a:graphicData uri="http://schemas.openxmlformats.org/drawingml/2006/table">
            <a:tbl>
              <a:tblPr firstRow="1" bandRow="1">
                <a:tableStyleId>{5C22544A-7EE6-4342-B048-85BDC9FD1C3A}</a:tableStyleId>
              </a:tblPr>
              <a:tblGrid>
                <a:gridCol w="3226905"/>
                <a:gridCol w="3226905"/>
              </a:tblGrid>
              <a:tr h="309225">
                <a:tc>
                  <a:txBody>
                    <a:bodyPr/>
                    <a:lstStyle/>
                    <a:p>
                      <a:pPr algn="ctr"/>
                      <a:r>
                        <a:rPr lang="en-US" sz="1600" dirty="0" smtClean="0"/>
                        <a:t>New Hire Process</a:t>
                      </a:r>
                      <a:endParaRPr lang="en-US" sz="1600" dirty="0"/>
                    </a:p>
                  </a:txBody>
                  <a:tcPr>
                    <a:solidFill>
                      <a:schemeClr val="tx2">
                        <a:lumMod val="85000"/>
                      </a:schemeClr>
                    </a:solidFill>
                  </a:tcPr>
                </a:tc>
                <a:tc>
                  <a:txBody>
                    <a:bodyPr/>
                    <a:lstStyle/>
                    <a:p>
                      <a:pPr algn="ctr"/>
                      <a:r>
                        <a:rPr lang="en-US" sz="1600" dirty="0" smtClean="0"/>
                        <a:t>Periodic Employee Review</a:t>
                      </a:r>
                      <a:endParaRPr lang="en-US" sz="1600" dirty="0"/>
                    </a:p>
                  </a:txBody>
                  <a:tcPr>
                    <a:solidFill>
                      <a:schemeClr val="accent1"/>
                    </a:solidFill>
                  </a:tcPr>
                </a:tc>
              </a:tr>
            </a:tbl>
          </a:graphicData>
        </a:graphic>
      </p:graphicFrame>
      <p:sp>
        <p:nvSpPr>
          <p:cNvPr id="15" name="TextBox 14"/>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Tree>
    <p:extLst>
      <p:ext uri="{BB962C8B-B14F-4D97-AF65-F5344CB8AC3E}">
        <p14:creationId xmlns:p14="http://schemas.microsoft.com/office/powerpoint/2010/main" val="1442325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2361702306"/>
              </p:ext>
            </p:extLst>
          </p:nvPr>
        </p:nvGraphicFramePr>
        <p:xfrm>
          <a:off x="213693" y="1782181"/>
          <a:ext cx="6453808" cy="1905000"/>
        </p:xfrm>
        <a:graphic>
          <a:graphicData uri="http://schemas.openxmlformats.org/drawingml/2006/table">
            <a:tbl>
              <a:tblPr bandRow="1">
                <a:tableStyleId>{5C22544A-7EE6-4342-B048-85BDC9FD1C3A}</a:tableStyleId>
              </a:tblPr>
              <a:tblGrid>
                <a:gridCol w="704112"/>
                <a:gridCol w="1139595"/>
                <a:gridCol w="4610101"/>
              </a:tblGrid>
              <a:tr h="17376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62515">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CONDUCT</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145786">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745658">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Conduct Employee Review</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Present the review packet to the employee and review progress to goals</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the employee's accomplishments and opportunities for improvement</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Be</a:t>
                      </a:r>
                      <a:r>
                        <a:rPr lang="en-US" sz="900" b="0" baseline="0" dirty="0" smtClean="0">
                          <a:effectLst/>
                          <a:latin typeface="Arial" panose="020B0604020202020204" pitchFamily="34" charset="0"/>
                          <a:cs typeface="Arial" panose="020B0604020202020204" pitchFamily="34" charset="0"/>
                        </a:rPr>
                        <a:t> sure to celebrate the employee’s accomplishments to keep the review positive so the employee feels empowered to keep working and achieving </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Collect feedback from the</a:t>
                      </a:r>
                      <a:r>
                        <a:rPr lang="en-US" sz="900" b="1" baseline="0" dirty="0" smtClean="0">
                          <a:effectLst/>
                          <a:latin typeface="Arial" panose="020B0604020202020204" pitchFamily="34" charset="0"/>
                          <a:cs typeface="Arial" panose="020B0604020202020204" pitchFamily="34" charset="0"/>
                        </a:rPr>
                        <a:t> employee</a:t>
                      </a:r>
                      <a:r>
                        <a:rPr lang="en-US" sz="900" b="1" dirty="0" smtClean="0">
                          <a:effectLst/>
                          <a:latin typeface="Arial" panose="020B0604020202020204" pitchFamily="34" charset="0"/>
                          <a:cs typeface="Arial" panose="020B0604020202020204" pitchFamily="34" charset="0"/>
                        </a:rPr>
                        <a:t> and answer any questions</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Obtain the employee’s sign-off on the goals set forth in the review packet</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It’s important</a:t>
                      </a:r>
                      <a:r>
                        <a:rPr lang="en-US" sz="900" b="0" baseline="0" dirty="0" smtClean="0">
                          <a:effectLst/>
                          <a:latin typeface="Arial" panose="020B0604020202020204" pitchFamily="34" charset="0"/>
                          <a:cs typeface="Arial" panose="020B0604020202020204" pitchFamily="34" charset="0"/>
                        </a:rPr>
                        <a:t> to ensure the employee feels the goals are ambitious but also attainable so there’s motivation to strive towards that end result</a:t>
                      </a:r>
                      <a:endParaRPr lang="en-US" sz="900" b="0" dirty="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986733672"/>
              </p:ext>
            </p:extLst>
          </p:nvPr>
        </p:nvGraphicFramePr>
        <p:xfrm>
          <a:off x="213692" y="3794918"/>
          <a:ext cx="6453808" cy="2179320"/>
        </p:xfrm>
        <a:graphic>
          <a:graphicData uri="http://schemas.openxmlformats.org/drawingml/2006/table">
            <a:tbl>
              <a:tblPr bandRow="1">
                <a:tableStyleId>{5C22544A-7EE6-4342-B048-85BDC9FD1C3A}</a:tableStyleId>
              </a:tblPr>
              <a:tblGrid>
                <a:gridCol w="704112"/>
                <a:gridCol w="1139595"/>
                <a:gridCol w="4610101"/>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FOLLOW-UP</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0">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Oversee Tasks</a:t>
                      </a:r>
                      <a:r>
                        <a:rPr lang="en-US" sz="900" baseline="0" dirty="0" smtClean="0">
                          <a:latin typeface="Arial" panose="020B0604020202020204" pitchFamily="34" charset="0"/>
                          <a:cs typeface="Arial" panose="020B0604020202020204" pitchFamily="34" charset="0"/>
                        </a:rPr>
                        <a:t> to Monitor Employee</a:t>
                      </a:r>
                    </a:p>
                    <a:p>
                      <a:pPr algn="ctr"/>
                      <a:endParaRPr lang="en-US" sz="900" baseline="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1 Week After Meeting</a:t>
                      </a:r>
                      <a:endParaRPr lang="en-US" sz="9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notes from the review and determine if any changes should be made to goals or processes</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Redistribute</a:t>
                      </a:r>
                      <a:r>
                        <a:rPr lang="en-US" sz="900" b="0" baseline="0" dirty="0" smtClean="0">
                          <a:effectLst/>
                          <a:latin typeface="Arial" panose="020B0604020202020204" pitchFamily="34" charset="0"/>
                          <a:cs typeface="Arial" panose="020B0604020202020204" pitchFamily="34" charset="0"/>
                        </a:rPr>
                        <a:t> the updated review packet to the employee and file it for record-keeping purposes</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Discuss any decisions or changes internally</a:t>
                      </a:r>
                      <a:r>
                        <a:rPr lang="en-US" sz="900" b="1" baseline="0" dirty="0" smtClean="0">
                          <a:effectLst/>
                          <a:latin typeface="Arial" panose="020B0604020202020204" pitchFamily="34" charset="0"/>
                          <a:cs typeface="Arial" panose="020B0604020202020204" pitchFamily="34" charset="0"/>
                        </a:rPr>
                        <a:t>, as appropriate</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This step is important if any firm processes must change based on the discussions during the review</a:t>
                      </a:r>
                    </a:p>
                    <a:p>
                      <a:pPr marL="171450" lvl="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Launch the "Periodic Employee Review" workflow again</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Typically</a:t>
                      </a:r>
                      <a:r>
                        <a:rPr lang="en-US" sz="900" b="0" baseline="0" dirty="0" smtClean="0">
                          <a:effectLst/>
                          <a:latin typeface="Arial" panose="020B0604020202020204" pitchFamily="34" charset="0"/>
                          <a:cs typeface="Arial" panose="020B0604020202020204" pitchFamily="34" charset="0"/>
                        </a:rPr>
                        <a:t> this </a:t>
                      </a:r>
                      <a:r>
                        <a:rPr lang="en-US" sz="900" b="0" baseline="0" smtClean="0">
                          <a:effectLst/>
                          <a:latin typeface="Arial" panose="020B0604020202020204" pitchFamily="34" charset="0"/>
                          <a:cs typeface="Arial" panose="020B0604020202020204" pitchFamily="34" charset="0"/>
                        </a:rPr>
                        <a:t>is launched </a:t>
                      </a:r>
                      <a:r>
                        <a:rPr lang="en-US" sz="900" b="0" baseline="0" dirty="0" smtClean="0">
                          <a:effectLst/>
                          <a:latin typeface="Arial" panose="020B0604020202020204" pitchFamily="34" charset="0"/>
                          <a:cs typeface="Arial" panose="020B0604020202020204" pitchFamily="34" charset="0"/>
                        </a:rPr>
                        <a:t>on a yearly basis to continue to track the objectives and goals laid out in the employee’s review packet</a:t>
                      </a:r>
                      <a:endParaRPr lang="en-US" sz="900" b="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4" name="TextBox 13"/>
          <p:cNvSpPr txBox="1"/>
          <p:nvPr/>
        </p:nvSpPr>
        <p:spPr>
          <a:xfrm>
            <a:off x="213692" y="983925"/>
            <a:ext cx="6453808" cy="307777"/>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Human Resources Management – Periodic Employee Review</a:t>
            </a:r>
          </a:p>
        </p:txBody>
      </p:sp>
      <p:graphicFrame>
        <p:nvGraphicFramePr>
          <p:cNvPr id="15" name="Table 14"/>
          <p:cNvGraphicFramePr>
            <a:graphicFrameLocks noGrp="1"/>
          </p:cNvGraphicFramePr>
          <p:nvPr>
            <p:extLst>
              <p:ext uri="{D42A27DB-BD31-4B8C-83A1-F6EECF244321}">
                <p14:modId xmlns:p14="http://schemas.microsoft.com/office/powerpoint/2010/main" val="7892622"/>
              </p:ext>
            </p:extLst>
          </p:nvPr>
        </p:nvGraphicFramePr>
        <p:xfrm>
          <a:off x="201814" y="1374339"/>
          <a:ext cx="6453810" cy="335280"/>
        </p:xfrm>
        <a:graphic>
          <a:graphicData uri="http://schemas.openxmlformats.org/drawingml/2006/table">
            <a:tbl>
              <a:tblPr firstRow="1" bandRow="1">
                <a:tableStyleId>{5C22544A-7EE6-4342-B048-85BDC9FD1C3A}</a:tableStyleId>
              </a:tblPr>
              <a:tblGrid>
                <a:gridCol w="3226905"/>
                <a:gridCol w="3226905"/>
              </a:tblGrid>
              <a:tr h="309225">
                <a:tc>
                  <a:txBody>
                    <a:bodyPr/>
                    <a:lstStyle/>
                    <a:p>
                      <a:pPr algn="ctr"/>
                      <a:r>
                        <a:rPr lang="en-US" sz="1600" dirty="0" smtClean="0"/>
                        <a:t>New Hire Process</a:t>
                      </a:r>
                      <a:endParaRPr lang="en-US" sz="1600" dirty="0"/>
                    </a:p>
                  </a:txBody>
                  <a:tcPr>
                    <a:solidFill>
                      <a:schemeClr val="tx2">
                        <a:lumMod val="85000"/>
                      </a:schemeClr>
                    </a:solidFill>
                  </a:tcPr>
                </a:tc>
                <a:tc>
                  <a:txBody>
                    <a:bodyPr/>
                    <a:lstStyle/>
                    <a:p>
                      <a:pPr algn="ctr"/>
                      <a:r>
                        <a:rPr lang="en-US" sz="1600" dirty="0" smtClean="0"/>
                        <a:t>Periodic Employee Review</a:t>
                      </a:r>
                      <a:endParaRPr lang="en-US" sz="1600" dirty="0"/>
                    </a:p>
                  </a:txBody>
                  <a:tcPr>
                    <a:solidFill>
                      <a:schemeClr val="accent1"/>
                    </a:solidFill>
                  </a:tcPr>
                </a:tc>
              </a:tr>
            </a:tbl>
          </a:graphicData>
        </a:graphic>
      </p:graphicFrame>
      <p:sp>
        <p:nvSpPr>
          <p:cNvPr id="16" name="TextBox 15"/>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Tree>
    <p:extLst>
      <p:ext uri="{BB962C8B-B14F-4D97-AF65-F5344CB8AC3E}">
        <p14:creationId xmlns:p14="http://schemas.microsoft.com/office/powerpoint/2010/main" val="2788096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FFFFFF"/>
      </a:dk2>
      <a:lt2>
        <a:srgbClr val="FFFFFF"/>
      </a:lt2>
      <a:accent1>
        <a:srgbClr val="173B6B"/>
      </a:accent1>
      <a:accent2>
        <a:srgbClr val="F0500A"/>
      </a:accent2>
      <a:accent3>
        <a:srgbClr val="13BFB1"/>
      </a:accent3>
      <a:accent4>
        <a:srgbClr val="91140F"/>
      </a:accent4>
      <a:accent5>
        <a:srgbClr val="037EA6"/>
      </a:accent5>
      <a:accent6>
        <a:srgbClr val="00692D"/>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720</Words>
  <Application>Microsoft Office PowerPoint</Application>
  <PresentationFormat>On-screen Show (4:3)</PresentationFormat>
  <Paragraphs>74</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SEI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SEIUser</dc:creator>
  <cp:lastModifiedBy>McGonigal, Colin</cp:lastModifiedBy>
  <cp:revision>33</cp:revision>
  <cp:lastPrinted>2015-02-24T21:16:01Z</cp:lastPrinted>
  <dcterms:created xsi:type="dcterms:W3CDTF">2015-02-24T20:42:17Z</dcterms:created>
  <dcterms:modified xsi:type="dcterms:W3CDTF">2019-01-08T15:38:50Z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VersionGuid">
    <vt:lpwstr>8193343e-17f1-4949-baab-92016af80f28</vt:lpwstr>
  </property>
  <property fmtid="{D5CDD505-2E9C-101B-9397-08002B2CF9AE}" pid="3" name="Jive_LatestUserAccountName">
    <vt:lpwstr>jshon73032</vt:lpwstr>
  </property>
  <property fmtid="{D5CDD505-2E9C-101B-9397-08002B2CF9AE}" pid="4" name="Offisync_UpdateToken">
    <vt:lpwstr>1</vt:lpwstr>
  </property>
  <property fmtid="{D5CDD505-2E9C-101B-9397-08002B2CF9AE}" pid="5" name="Offisync_ProviderInitializationData">
    <vt:lpwstr>https://sei.jiveon.com</vt:lpwstr>
  </property>
  <property fmtid="{D5CDD505-2E9C-101B-9397-08002B2CF9AE}" pid="6" name="Offisync_ServerID">
    <vt:lpwstr>2bde6a04-5b4d-4157-b3f0-c0ef8aef0196</vt:lpwstr>
  </property>
  <property fmtid="{D5CDD505-2E9C-101B-9397-08002B2CF9AE}" pid="7" name="Offisync_UniqueId">
    <vt:lpwstr>1715</vt:lpwstr>
  </property>
</Properties>
</file>