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 id="257" r:id="rId6"/>
    <p:sldId id="258"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p:scale>
          <a:sx n="100" d="100"/>
          <a:sy n="100" d="100"/>
        </p:scale>
        <p:origin x="-1738" y="78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Performance%20Review%20Template.xls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1" name="Table 10"/>
          <p:cNvGraphicFramePr>
            <a:graphicFrameLocks noGrp="1"/>
          </p:cNvGraphicFramePr>
          <p:nvPr>
            <p:extLst>
              <p:ext uri="{D42A27DB-BD31-4B8C-83A1-F6EECF244321}">
                <p14:modId xmlns:p14="http://schemas.microsoft.com/office/powerpoint/2010/main" val="494590301"/>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76644127"/>
              </p:ext>
            </p:extLst>
          </p:nvPr>
        </p:nvGraphicFramePr>
        <p:xfrm>
          <a:off x="213692" y="2641974"/>
          <a:ext cx="6453808" cy="460248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636710">
                <a:tc rowSpan="2">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b="0" dirty="0" smtClean="0">
                          <a:latin typeface="Arial" panose="020B0604020202020204" pitchFamily="34" charset="0"/>
                          <a:cs typeface="Arial" panose="020B0604020202020204" pitchFamily="34" charset="0"/>
                        </a:rPr>
                        <a:t>Create Job Posting</a:t>
                      </a:r>
                      <a:endParaRPr lang="en-US" sz="9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Identify Role &amp; Draft Description</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Meet internally as a team to define the new role, including the following key components: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Responsibilities of the role</a:t>
                      </a:r>
                      <a:r>
                        <a:rPr lang="en-US" sz="900" b="0" baseline="0" dirty="0" smtClean="0">
                          <a:effectLst/>
                          <a:latin typeface="Arial" panose="020B0604020202020204" pitchFamily="34" charset="0"/>
                          <a:cs typeface="Arial" panose="020B0604020202020204" pitchFamily="34" charset="0"/>
                        </a:rPr>
                        <a:t> – Consider what the team needs today but also over the next five years in order to think strategically about the role</a:t>
                      </a:r>
                      <a:endParaRPr lang="en-US" sz="900" b="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Requirements for holding</a:t>
                      </a:r>
                      <a:r>
                        <a:rPr lang="en-US" sz="900" b="0" baseline="0" dirty="0" smtClean="0">
                          <a:effectLst/>
                          <a:latin typeface="Arial" panose="020B0604020202020204" pitchFamily="34" charset="0"/>
                          <a:cs typeface="Arial" panose="020B0604020202020204" pitchFamily="34" charset="0"/>
                        </a:rPr>
                        <a:t> the position – This might include years of experience, licenses or designations, background, expertise, etc.</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Compensation</a:t>
                      </a:r>
                      <a:r>
                        <a:rPr lang="en-US" sz="900" b="0" baseline="0" dirty="0" smtClean="0">
                          <a:effectLst/>
                          <a:latin typeface="Arial" panose="020B0604020202020204" pitchFamily="34" charset="0"/>
                          <a:cs typeface="Arial" panose="020B0604020202020204" pitchFamily="34" charset="0"/>
                        </a:rPr>
                        <a:t> range – This  helps identify the type of candidates that would be typically be attracted to the job based on their current salary</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 sure to conduct some research to ensure the pay the firm is projecting for this particular role is competitive in the industry based on geography, requirements, etc.</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Also ensure the firm checks financials to confirm that the level of pay for this role is sustainable  to maintain over the long-term</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a job description for</a:t>
                      </a:r>
                      <a:r>
                        <a:rPr lang="en-US" sz="900" b="1" baseline="0" dirty="0" smtClean="0">
                          <a:effectLst/>
                          <a:latin typeface="Arial" panose="020B0604020202020204" pitchFamily="34" charset="0"/>
                          <a:cs typeface="Arial" panose="020B0604020202020204" pitchFamily="34" charset="0"/>
                        </a:rPr>
                        <a:t> the new role </a:t>
                      </a:r>
                      <a:r>
                        <a:rPr lang="en-US" sz="900" b="1" dirty="0" smtClean="0">
                          <a:effectLst/>
                          <a:latin typeface="Arial" panose="020B0604020202020204" pitchFamily="34" charset="0"/>
                          <a:cs typeface="Arial" panose="020B0604020202020204" pitchFamily="34" charset="0"/>
                        </a:rPr>
                        <a:t>using this information</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Generally</a:t>
                      </a:r>
                      <a:r>
                        <a:rPr lang="en-US" sz="900" b="0" baseline="0" dirty="0" smtClean="0">
                          <a:effectLst/>
                          <a:latin typeface="Arial" panose="020B0604020202020204" pitchFamily="34" charset="0"/>
                          <a:cs typeface="Arial" panose="020B0604020202020204" pitchFamily="34" charset="0"/>
                        </a:rPr>
                        <a:t> most job descriptions are comprised of the following:</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Job</a:t>
                      </a:r>
                      <a:r>
                        <a:rPr lang="en-US" sz="900" b="0" baseline="0" dirty="0" smtClean="0">
                          <a:effectLst/>
                          <a:latin typeface="Arial" panose="020B0604020202020204" pitchFamily="34" charset="0"/>
                          <a:cs typeface="Arial" panose="020B0604020202020204" pitchFamily="34" charset="0"/>
                        </a:rPr>
                        <a:t> title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Summary of the role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List of specific responsibilities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List of role requirements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Targeted start date for the job</a:t>
                      </a:r>
                      <a:endParaRPr lang="en-US" sz="90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66524">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Create &amp; Circulate Job Posting</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Add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job posting to firm's website and any external recruiting websites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Send the job description to any personal contacts for potential referrals for</a:t>
                      </a:r>
                      <a:r>
                        <a:rPr lang="en-US" sz="900" b="1" baseline="0" dirty="0" smtClean="0">
                          <a:effectLst/>
                          <a:latin typeface="Arial" panose="020B0604020202020204" pitchFamily="34" charset="0"/>
                          <a:cs typeface="Arial" panose="020B0604020202020204" pitchFamily="34" charset="0"/>
                        </a:rPr>
                        <a:t> the role</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 sure the personal contacts have a clear understanding of the type of candidates the firm is looking for to fill the role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2" y="1735233"/>
            <a:ext cx="6453808" cy="861774"/>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initiate and manage the entire of process of recruiting, hiring, and onboarding a new hire. It is in this process that the firm identifies a role that needs to be filled, searches for a potential candidate, evaluates interviewees,  extends a job offer, and successfully hires and </a:t>
            </a:r>
            <a:r>
              <a:rPr lang="en-US" sz="1000" dirty="0" err="1" smtClean="0">
                <a:latin typeface="Arial" panose="020B0604020202020204" pitchFamily="34" charset="0"/>
                <a:cs typeface="Arial" panose="020B0604020202020204" pitchFamily="34" charset="0"/>
              </a:rPr>
              <a:t>onboards</a:t>
            </a:r>
            <a:r>
              <a:rPr lang="en-US" sz="1000" dirty="0" smtClean="0">
                <a:latin typeface="Arial" panose="020B0604020202020204" pitchFamily="34" charset="0"/>
                <a:cs typeface="Arial" panose="020B0604020202020204" pitchFamily="34" charset="0"/>
              </a:rPr>
              <a:t> a new hire. Because this is a particularly complex process, it is important the firm understands how long it typically takes to successfully fill a role within the firm.</a:t>
            </a:r>
            <a:endParaRPr lang="en-US" sz="1000" dirty="0">
              <a:latin typeface="Arial" panose="020B0604020202020204" pitchFamily="34" charset="0"/>
              <a:cs typeface="Arial" panose="020B0604020202020204" pitchFamily="34" charset="0"/>
            </a:endParaRPr>
          </a:p>
        </p:txBody>
      </p:sp>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523787401"/>
              </p:ext>
            </p:extLst>
          </p:nvPr>
        </p:nvGraphicFramePr>
        <p:xfrm>
          <a:off x="199621" y="1798904"/>
          <a:ext cx="6453808" cy="3505200"/>
        </p:xfrm>
        <a:graphic>
          <a:graphicData uri="http://schemas.openxmlformats.org/drawingml/2006/table">
            <a:tbl>
              <a:tblPr bandRow="1">
                <a:tableStyleId>{5C22544A-7EE6-4342-B048-85BDC9FD1C3A}</a:tableStyleId>
              </a:tblPr>
              <a:tblGrid>
                <a:gridCol w="704112"/>
                <a:gridCol w="1139595"/>
                <a:gridCol w="4610101"/>
              </a:tblGrid>
              <a:tr h="135774">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26474">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81163">
                <a:tc rowSpan="2">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Evaluate Applicants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Review Applicant Submissions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applications for the key</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role requirements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helps to sort through and initially eliminate any applicants that don’t meet the must-have requirements of the role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Research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candidates for background information</a:t>
                      </a:r>
                    </a:p>
                    <a:p>
                      <a:pPr marL="628650" lvl="1" indent="-171450">
                        <a:buFont typeface="Arial" panose="020B0604020202020204" pitchFamily="34" charset="0"/>
                        <a:buChar char="•"/>
                      </a:pPr>
                      <a:r>
                        <a:rPr lang="en-US" sz="900" b="0" kern="1200" baseline="0" dirty="0" smtClean="0">
                          <a:solidFill>
                            <a:schemeClr val="dk1"/>
                          </a:solidFill>
                          <a:effectLst/>
                          <a:latin typeface="Arial" panose="020B0604020202020204" pitchFamily="34" charset="0"/>
                          <a:ea typeface="+mn-ea"/>
                          <a:cs typeface="Arial" panose="020B0604020202020204" pitchFamily="34" charset="0"/>
                        </a:rPr>
                        <a:t>Examples of some web-based tools that can be utilized for this research:</a:t>
                      </a:r>
                    </a:p>
                    <a:p>
                      <a:pPr marL="1085850" lvl="2" indent="-171450">
                        <a:buFont typeface="Arial" panose="020B0604020202020204" pitchFamily="34" charset="0"/>
                        <a:buChar char="•"/>
                      </a:pPr>
                      <a:r>
                        <a:rPr lang="en-US" sz="900" b="0" kern="1200" baseline="0" dirty="0" smtClean="0">
                          <a:solidFill>
                            <a:schemeClr val="dk1"/>
                          </a:solidFill>
                          <a:effectLst/>
                          <a:latin typeface="Arial" panose="020B0604020202020204" pitchFamily="34" charset="0"/>
                          <a:ea typeface="+mn-ea"/>
                          <a:cs typeface="Arial" panose="020B0604020202020204" pitchFamily="34" charset="0"/>
                        </a:rPr>
                        <a:t>Standard search engines (e.g. Google) – Search background information  via the news or company websites</a:t>
                      </a:r>
                    </a:p>
                    <a:p>
                      <a:pPr marL="1085850" lvl="2" indent="-171450">
                        <a:buFont typeface="Arial" panose="020B0604020202020204" pitchFamily="34" charset="0"/>
                        <a:buChar char="•"/>
                      </a:pPr>
                      <a:r>
                        <a:rPr lang="en-US" sz="900" b="0" kern="1200" baseline="0" dirty="0" smtClean="0">
                          <a:solidFill>
                            <a:schemeClr val="dk1"/>
                          </a:solidFill>
                          <a:effectLst/>
                          <a:latin typeface="Arial" panose="020B0604020202020204" pitchFamily="34" charset="0"/>
                          <a:ea typeface="+mn-ea"/>
                          <a:cs typeface="Arial" panose="020B0604020202020204" pitchFamily="34" charset="0"/>
                        </a:rPr>
                        <a:t>Social networking sites (e.g. LinkedIn) – Search background within different companies and the community</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 short list of potential candidates for the role based on this research</a:t>
                      </a:r>
                      <a:endParaRPr lang="en-US" sz="90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580292">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Coordinate &amp; Schedule Interviews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the short list of candidates with team to ensure there</a:t>
                      </a:r>
                      <a:r>
                        <a:rPr lang="en-US" sz="900" b="1" baseline="0" dirty="0" smtClean="0">
                          <a:effectLst/>
                          <a:latin typeface="Arial" panose="020B0604020202020204" pitchFamily="34" charset="0"/>
                          <a:cs typeface="Arial" panose="020B0604020202020204" pitchFamily="34" charset="0"/>
                        </a:rPr>
                        <a:t> are</a:t>
                      </a:r>
                      <a:r>
                        <a:rPr lang="en-US" sz="900" b="1" dirty="0" smtClean="0">
                          <a:effectLst/>
                          <a:latin typeface="Arial" panose="020B0604020202020204" pitchFamily="34" charset="0"/>
                          <a:cs typeface="Arial" panose="020B0604020202020204" pitchFamily="34" charset="0"/>
                        </a:rPr>
                        <a:t> no issues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Validate the interviewees to conduct the interviews of</a:t>
                      </a:r>
                      <a:r>
                        <a:rPr lang="en-US" sz="900" b="1" baseline="0" dirty="0" smtClean="0">
                          <a:effectLst/>
                          <a:latin typeface="Arial" panose="020B0604020202020204" pitchFamily="34" charset="0"/>
                          <a:cs typeface="Arial" panose="020B0604020202020204" pitchFamily="34" charset="0"/>
                        </a:rPr>
                        <a:t> the candidates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 generally</a:t>
                      </a:r>
                      <a:r>
                        <a:rPr lang="en-US" sz="900" b="0" baseline="0" dirty="0" smtClean="0">
                          <a:effectLst/>
                          <a:latin typeface="Arial" panose="020B0604020202020204" pitchFamily="34" charset="0"/>
                          <a:cs typeface="Arial" panose="020B0604020202020204" pitchFamily="34" charset="0"/>
                        </a:rPr>
                        <a:t> includes the Advisors, the managers the new hire will report to, and any other team members who will be working with the new hire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the candidates to schedule the interviews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to check the team’s calendars when scheduling the interviews for any conflicts (i.e., vacations, holidays, etc.)</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5" name="Table 14"/>
          <p:cNvGraphicFramePr>
            <a:graphicFrameLocks noGrp="1"/>
          </p:cNvGraphicFramePr>
          <p:nvPr>
            <p:extLst>
              <p:ext uri="{D42A27DB-BD31-4B8C-83A1-F6EECF244321}">
                <p14:modId xmlns:p14="http://schemas.microsoft.com/office/powerpoint/2010/main" val="3630054759"/>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3026683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611256886"/>
              </p:ext>
            </p:extLst>
          </p:nvPr>
        </p:nvGraphicFramePr>
        <p:xfrm>
          <a:off x="199621" y="1798904"/>
          <a:ext cx="6453808" cy="4556760"/>
        </p:xfrm>
        <a:graphic>
          <a:graphicData uri="http://schemas.openxmlformats.org/drawingml/2006/table">
            <a:tbl>
              <a:tblPr bandRow="1">
                <a:tableStyleId>{5C22544A-7EE6-4342-B048-85BDC9FD1C3A}</a:tableStyleId>
              </a:tblPr>
              <a:tblGrid>
                <a:gridCol w="704112"/>
                <a:gridCol w="1139595"/>
                <a:gridCol w="4610101"/>
              </a:tblGrid>
              <a:tr h="135774">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26474">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81163">
                <a:tc rowSpan="3">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sz="900" dirty="0" smtClean="0">
                          <a:latin typeface="Arial" panose="020B0604020202020204" pitchFamily="34" charset="0"/>
                          <a:cs typeface="Arial" panose="020B0604020202020204" pitchFamily="34" charset="0"/>
                        </a:rPr>
                        <a:t>Evaluate Candidates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Oversee Interview Process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Prepare all interviewees for the interviews by ensuring</a:t>
                      </a:r>
                      <a:r>
                        <a:rPr lang="en-US" sz="900" b="1" baseline="0" dirty="0" smtClean="0">
                          <a:effectLst/>
                          <a:latin typeface="Arial" panose="020B0604020202020204" pitchFamily="34" charset="0"/>
                          <a:cs typeface="Arial" panose="020B0604020202020204" pitchFamily="34" charset="0"/>
                        </a:rPr>
                        <a:t> they understand all the qualifications and qualities the team are looking to confirm in the  interviews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P</a:t>
                      </a:r>
                      <a:r>
                        <a:rPr lang="en-US" sz="900" b="0" baseline="0" dirty="0" smtClean="0">
                          <a:effectLst/>
                          <a:latin typeface="Arial" panose="020B0604020202020204" pitchFamily="34" charset="0"/>
                          <a:cs typeface="Arial" panose="020B0604020202020204" pitchFamily="34" charset="0"/>
                        </a:rPr>
                        <a:t>rovide examples of questions that could be asked during the interview, such as career, professional background, behavioral, judgement, etc.</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Ask that the interviewees to take notes during or directly after each interview for reference later when the team is making the decision on the new hire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Obtain a list of references from each candidate to</a:t>
                      </a:r>
                      <a:r>
                        <a:rPr lang="en-US" sz="900" b="1" baseline="0" dirty="0" smtClean="0">
                          <a:effectLst/>
                          <a:latin typeface="Arial" panose="020B0604020202020204" pitchFamily="34" charset="0"/>
                          <a:cs typeface="Arial" panose="020B0604020202020204" pitchFamily="34" charset="0"/>
                        </a:rPr>
                        <a:t> contact as needed</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a team debrief after the interviews are complete to discuss findings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To</a:t>
                      </a:r>
                      <a:r>
                        <a:rPr lang="en-US" sz="900" b="0" baseline="0" dirty="0" smtClean="0">
                          <a:effectLst/>
                          <a:latin typeface="Arial" panose="020B0604020202020204" pitchFamily="34" charset="0"/>
                          <a:cs typeface="Arial" panose="020B0604020202020204" pitchFamily="34" charset="0"/>
                        </a:rPr>
                        <a:t> avoid groupthink influence, ask each interviewee to create their own prioritized list of top candidates before the team debrief</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647249">
                <a:tc vMerge="1">
                  <a:txBody>
                    <a:bodyPr/>
                    <a:lstStyle/>
                    <a:p>
                      <a:endParaRPr lang="en-US"/>
                    </a:p>
                  </a:txBody>
                  <a:tcPr/>
                </a:tc>
                <a:tc vMerge="1">
                  <a:txBody>
                    <a:bodyPr/>
                    <a:lstStyle/>
                    <a:p>
                      <a:endParaRPr lang="en-US"/>
                    </a:p>
                  </a:txBody>
                  <a:tcPr/>
                </a:tc>
                <a:tc>
                  <a:txBody>
                    <a:bodyPr/>
                    <a:lstStyle/>
                    <a:p>
                      <a:r>
                        <a:rPr lang="en-US" sz="900" b="1" dirty="0" smtClean="0">
                          <a:effectLst/>
                          <a:latin typeface="Arial" panose="020B0604020202020204" pitchFamily="34" charset="0"/>
                          <a:cs typeface="Arial" panose="020B0604020202020204" pitchFamily="34" charset="0"/>
                        </a:rPr>
                        <a:t>Debrief with Team After Interviews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Meet internally to discuss the</a:t>
                      </a:r>
                      <a:r>
                        <a:rPr lang="en-US" sz="900" b="1" baseline="0" dirty="0" smtClean="0">
                          <a:effectLst/>
                          <a:latin typeface="Arial" panose="020B0604020202020204" pitchFamily="34" charset="0"/>
                          <a:cs typeface="Arial" panose="020B0604020202020204" pitchFamily="34" charset="0"/>
                        </a:rPr>
                        <a:t> i</a:t>
                      </a:r>
                      <a:r>
                        <a:rPr lang="en-US" sz="900" b="1" dirty="0" smtClean="0">
                          <a:effectLst/>
                          <a:latin typeface="Arial" panose="020B0604020202020204" pitchFamily="34" charset="0"/>
                          <a:cs typeface="Arial" panose="020B0604020202020204" pitchFamily="34" charset="0"/>
                        </a:rPr>
                        <a:t>nterviews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 pros and cons of each candidate</a:t>
                      </a:r>
                      <a:r>
                        <a:rPr lang="en-US" sz="900" b="1" baseline="0" dirty="0" smtClean="0">
                          <a:effectLst/>
                          <a:latin typeface="Arial" panose="020B0604020202020204" pitchFamily="34" charset="0"/>
                          <a:cs typeface="Arial" panose="020B0604020202020204" pitchFamily="34" charset="0"/>
                        </a:rPr>
                        <a:t> as it pertains to the role</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Reference the candidates’ resumes or the interviewees notes from the interviews as needed</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Prioritize a list of top candidates to extend the job offer to</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It’s important not</a:t>
                      </a:r>
                      <a:r>
                        <a:rPr lang="en-US" sz="900" b="0" baseline="0" dirty="0" smtClean="0">
                          <a:effectLst/>
                          <a:latin typeface="Arial" panose="020B0604020202020204" pitchFamily="34" charset="0"/>
                          <a:cs typeface="Arial" panose="020B0604020202020204" pitchFamily="34" charset="0"/>
                        </a:rPr>
                        <a:t> to put any candidates on the list that the firm would not actually want to hire, because the intention is that the firm can continue to go down the list if the top candidate does not accept the offer</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9422">
                <a:tc vMerge="1">
                  <a:txBody>
                    <a:bodyPr/>
                    <a:lstStyle/>
                    <a:p>
                      <a:endParaRPr lang="en-US"/>
                    </a:p>
                  </a:txBody>
                  <a:tcPr/>
                </a:tc>
                <a:tc vMerge="1">
                  <a:txBody>
                    <a:bodyPr/>
                    <a:lstStyle/>
                    <a:p>
                      <a:endParaRPr lang="en-US"/>
                    </a:p>
                  </a:txBody>
                  <a:tcPr/>
                </a:tc>
                <a:tc>
                  <a:txBody>
                    <a:bodyPr/>
                    <a:lstStyle/>
                    <a:p>
                      <a:r>
                        <a:rPr lang="en-US" sz="900" b="1" dirty="0" smtClean="0">
                          <a:effectLst/>
                          <a:latin typeface="Arial" panose="020B0604020202020204" pitchFamily="34" charset="0"/>
                          <a:cs typeface="Arial" panose="020B0604020202020204" pitchFamily="34" charset="0"/>
                        </a:rPr>
                        <a:t>Contact References for Validation</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Call the </a:t>
                      </a:r>
                      <a:r>
                        <a:rPr lang="en-US" sz="900" b="1" kern="1200" baseline="0" dirty="0" smtClean="0">
                          <a:solidFill>
                            <a:schemeClr val="dk1"/>
                          </a:solidFill>
                          <a:effectLst/>
                          <a:latin typeface="Arial" panose="020B0604020202020204" pitchFamily="34" charset="0"/>
                          <a:ea typeface="+mn-ea"/>
                          <a:cs typeface="Arial" panose="020B0604020202020204" pitchFamily="34" charset="0"/>
                        </a:rPr>
                        <a:t>references</a:t>
                      </a:r>
                      <a:r>
                        <a:rPr lang="en-US" sz="900" b="1" dirty="0" smtClean="0">
                          <a:effectLst/>
                          <a:latin typeface="Arial" panose="020B0604020202020204" pitchFamily="34" charset="0"/>
                          <a:cs typeface="Arial" panose="020B0604020202020204" pitchFamily="34" charset="0"/>
                        </a:rPr>
                        <a:t> of the top candidates</a:t>
                      </a:r>
                      <a:r>
                        <a:rPr lang="en-US" sz="900" b="1" baseline="0" dirty="0" smtClean="0">
                          <a:effectLst/>
                          <a:latin typeface="Arial" panose="020B0604020202020204" pitchFamily="34" charset="0"/>
                          <a:cs typeface="Arial" panose="020B0604020202020204" pitchFamily="34" charset="0"/>
                        </a:rPr>
                        <a:t> within the prioritized list</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Validate the</a:t>
                      </a:r>
                      <a:r>
                        <a:rPr lang="en-US" sz="900" b="1" baseline="0" dirty="0" smtClean="0">
                          <a:effectLst/>
                          <a:latin typeface="Arial" panose="020B0604020202020204" pitchFamily="34" charset="0"/>
                          <a:cs typeface="Arial" panose="020B0604020202020204" pitchFamily="34" charset="0"/>
                        </a:rPr>
                        <a:t> candidate’s </a:t>
                      </a:r>
                      <a:r>
                        <a:rPr lang="en-US" sz="900" b="1" dirty="0" smtClean="0">
                          <a:effectLst/>
                          <a:latin typeface="Arial" panose="020B0604020202020204" pitchFamily="34" charset="0"/>
                          <a:cs typeface="Arial" panose="020B0604020202020204" pitchFamily="34" charset="0"/>
                        </a:rPr>
                        <a:t>previous work with the employer based on</a:t>
                      </a:r>
                      <a:r>
                        <a:rPr lang="en-US" sz="900" b="1" baseline="0" dirty="0" smtClean="0">
                          <a:effectLst/>
                          <a:latin typeface="Arial" panose="020B0604020202020204" pitchFamily="34" charset="0"/>
                          <a:cs typeface="Arial" panose="020B0604020202020204" pitchFamily="34" charset="0"/>
                        </a:rPr>
                        <a:t> the information provided in the candidate’s resume and interview</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Reconfirm the prioritized list of top candidates based on this feedback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5" name="Table 14"/>
          <p:cNvGraphicFramePr>
            <a:graphicFrameLocks noGrp="1"/>
          </p:cNvGraphicFramePr>
          <p:nvPr>
            <p:extLst>
              <p:ext uri="{D42A27DB-BD31-4B8C-83A1-F6EECF244321}">
                <p14:modId xmlns:p14="http://schemas.microsoft.com/office/powerpoint/2010/main" val="3863604346"/>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1988808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867387964"/>
              </p:ext>
            </p:extLst>
          </p:nvPr>
        </p:nvGraphicFramePr>
        <p:xfrm>
          <a:off x="213692" y="1810597"/>
          <a:ext cx="6448365" cy="6393180"/>
        </p:xfrm>
        <a:graphic>
          <a:graphicData uri="http://schemas.openxmlformats.org/drawingml/2006/table">
            <a:tbl>
              <a:tblPr bandRow="1">
                <a:tableStyleId>{5C22544A-7EE6-4342-B048-85BDC9FD1C3A}</a:tableStyleId>
              </a:tblPr>
              <a:tblGrid>
                <a:gridCol w="704112"/>
                <a:gridCol w="1139595"/>
                <a:gridCol w="4604658"/>
              </a:tblGrid>
              <a:tr h="158038">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47214">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32059">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610689">
                <a:tc rowSpan="2">
                  <a:txBody>
                    <a:bodyPr/>
                    <a:lstStyle/>
                    <a:p>
                      <a:pPr algn="ctr"/>
                      <a:r>
                        <a:rPr lang="en-US" sz="850" dirty="0" smtClean="0">
                          <a:latin typeface="Arial" panose="020B0604020202020204" pitchFamily="34" charset="0"/>
                          <a:cs typeface="Arial" panose="020B0604020202020204" pitchFamily="34" charset="0"/>
                        </a:rPr>
                        <a:t>Advisor</a:t>
                      </a: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850" dirty="0" smtClean="0">
                          <a:latin typeface="Arial" panose="020B0604020202020204" pitchFamily="34" charset="0"/>
                          <a:cs typeface="Arial" panose="020B0604020202020204" pitchFamily="34" charset="0"/>
                        </a:rPr>
                        <a:t>Extend Job</a:t>
                      </a:r>
                      <a:r>
                        <a:rPr lang="en-US" sz="850" baseline="0" dirty="0" smtClean="0">
                          <a:latin typeface="Arial" panose="020B0604020202020204" pitchFamily="34" charset="0"/>
                          <a:cs typeface="Arial" panose="020B0604020202020204" pitchFamily="34" charset="0"/>
                        </a:rPr>
                        <a:t> Offer</a:t>
                      </a: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50" b="1" i="1" dirty="0" smtClean="0">
                          <a:effectLst/>
                          <a:latin typeface="Arial" panose="020B0604020202020204" pitchFamily="34" charset="0"/>
                          <a:cs typeface="Arial" panose="020B0604020202020204" pitchFamily="34" charset="0"/>
                        </a:rPr>
                        <a:t>If</a:t>
                      </a:r>
                      <a:r>
                        <a:rPr lang="en-US" sz="850" b="1" i="1" baseline="0" dirty="0" smtClean="0">
                          <a:effectLst/>
                          <a:latin typeface="Arial" panose="020B0604020202020204" pitchFamily="34" charset="0"/>
                          <a:cs typeface="Arial" panose="020B0604020202020204" pitchFamily="34" charset="0"/>
                        </a:rPr>
                        <a:t> the candidate does not accept the offer in this step, move onto the next candidate in the prioritized list from the previous step</a:t>
                      </a:r>
                    </a:p>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Draft Offer Letter for Top Candidate</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Review the background of the top candidate in order to assess the appropriate</a:t>
                      </a:r>
                      <a:r>
                        <a:rPr lang="en-US" sz="850" b="1" baseline="0" dirty="0" smtClean="0">
                          <a:effectLst/>
                          <a:latin typeface="Arial" panose="020B0604020202020204" pitchFamily="34" charset="0"/>
                          <a:cs typeface="Arial" panose="020B0604020202020204" pitchFamily="34" charset="0"/>
                        </a:rPr>
                        <a:t> offer</a:t>
                      </a:r>
                      <a:endParaRPr lang="en-US" sz="85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Determine the  lower-level details of offer (i.e., compensation, benefits, start date, etc.)</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Draft the official offer letter for the candidate</a:t>
                      </a:r>
                    </a:p>
                    <a:p>
                      <a:pPr marL="628650" lvl="1"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Typical components of an</a:t>
                      </a:r>
                      <a:r>
                        <a:rPr lang="en-US" sz="850" b="0" baseline="0" dirty="0" smtClean="0">
                          <a:effectLst/>
                          <a:latin typeface="Arial" panose="020B0604020202020204" pitchFamily="34" charset="0"/>
                          <a:cs typeface="Arial" panose="020B0604020202020204" pitchFamily="34" charset="0"/>
                        </a:rPr>
                        <a:t> offer letter include but are not limited to:</a:t>
                      </a:r>
                    </a:p>
                    <a:p>
                      <a:pPr marL="1085850" lvl="2"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Congratulations on offer statement</a:t>
                      </a:r>
                    </a:p>
                    <a:p>
                      <a:pPr marL="1085850" lvl="2"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Title of position</a:t>
                      </a:r>
                    </a:p>
                    <a:p>
                      <a:pPr marL="1085850" lvl="2"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Role and responsibilities</a:t>
                      </a:r>
                    </a:p>
                    <a:p>
                      <a:pPr marL="1085850" lvl="2"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Salary and compensation structure</a:t>
                      </a:r>
                    </a:p>
                    <a:p>
                      <a:pPr marL="1085850" lvl="2"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Benefits (i.e., vacation,</a:t>
                      </a:r>
                      <a:r>
                        <a:rPr lang="en-US" sz="850" b="0" baseline="0" dirty="0" smtClean="0">
                          <a:effectLst/>
                          <a:latin typeface="Arial" panose="020B0604020202020204" pitchFamily="34" charset="0"/>
                          <a:cs typeface="Arial" panose="020B0604020202020204" pitchFamily="34" charset="0"/>
                        </a:rPr>
                        <a:t> holidays, </a:t>
                      </a:r>
                      <a:r>
                        <a:rPr lang="en-US" sz="850" b="0" dirty="0" smtClean="0">
                          <a:effectLst/>
                          <a:latin typeface="Arial" panose="020B0604020202020204" pitchFamily="34" charset="0"/>
                          <a:cs typeface="Arial" panose="020B0604020202020204" pitchFamily="34" charset="0"/>
                        </a:rPr>
                        <a:t>health, retirement, etc.) </a:t>
                      </a:r>
                    </a:p>
                    <a:p>
                      <a:pPr marL="1085850" lvl="2"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Start</a:t>
                      </a:r>
                      <a:r>
                        <a:rPr lang="en-US" sz="850" b="0" baseline="0" dirty="0" smtClean="0">
                          <a:effectLst/>
                          <a:latin typeface="Arial" panose="020B0604020202020204" pitchFamily="34" charset="0"/>
                          <a:cs typeface="Arial" panose="020B0604020202020204" pitchFamily="34" charset="0"/>
                        </a:rPr>
                        <a:t> date of position</a:t>
                      </a:r>
                    </a:p>
                    <a:p>
                      <a:pPr marL="1085850" lvl="2"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Required documentation for new hire</a:t>
                      </a:r>
                      <a:endParaRPr lang="en-US" sz="850" b="0" dirty="0" smtClean="0">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At-will</a:t>
                      </a:r>
                      <a:r>
                        <a:rPr lang="en-US" sz="850" b="0" baseline="0" dirty="0" smtClean="0">
                          <a:effectLst/>
                          <a:latin typeface="Arial" panose="020B0604020202020204" pitchFamily="34" charset="0"/>
                          <a:cs typeface="Arial" panose="020B0604020202020204" pitchFamily="34" charset="0"/>
                        </a:rPr>
                        <a:t> employment language</a:t>
                      </a:r>
                      <a:endParaRPr lang="en-US" sz="850" b="0" dirty="0" smtClean="0">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Acceptance</a:t>
                      </a:r>
                      <a:r>
                        <a:rPr lang="en-US" sz="850" b="0" baseline="0" dirty="0" smtClean="0">
                          <a:effectLst/>
                          <a:latin typeface="Arial" panose="020B0604020202020204" pitchFamily="34" charset="0"/>
                          <a:cs typeface="Arial" panose="020B0604020202020204" pitchFamily="34" charset="0"/>
                        </a:rPr>
                        <a:t> statement and signature line</a:t>
                      </a:r>
                    </a:p>
                    <a:p>
                      <a:pPr marL="628650" lvl="1"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Best practice is to develop an offer letter template the firm can utilize  each time there is a new hire to streamline the new hire process</a:t>
                      </a:r>
                      <a:endParaRPr lang="en-US" sz="85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753387">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Obtain Acceptance of Job Offer</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Call the candidate to discuss and extend the job offer verbally</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Negotiate any offer terms and confirm</a:t>
                      </a:r>
                      <a:r>
                        <a:rPr lang="en-US" sz="850" b="1" baseline="0" dirty="0" smtClean="0">
                          <a:effectLst/>
                          <a:latin typeface="Arial" panose="020B0604020202020204" pitchFamily="34" charset="0"/>
                          <a:cs typeface="Arial" panose="020B0604020202020204" pitchFamily="34" charset="0"/>
                        </a:rPr>
                        <a:t> there is no issue</a:t>
                      </a:r>
                      <a:r>
                        <a:rPr lang="en-US" sz="850" b="1" dirty="0" smtClean="0">
                          <a:effectLst/>
                          <a:latin typeface="Arial" panose="020B0604020202020204" pitchFamily="34" charset="0"/>
                          <a:cs typeface="Arial" panose="020B0604020202020204" pitchFamily="34" charset="0"/>
                        </a:rPr>
                        <a:t> with the start date</a:t>
                      </a:r>
                    </a:p>
                    <a:p>
                      <a:pPr marL="628650" lvl="1"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Confirming</a:t>
                      </a:r>
                      <a:r>
                        <a:rPr lang="en-US" sz="850" b="0" baseline="0" dirty="0" smtClean="0">
                          <a:effectLst/>
                          <a:latin typeface="Arial" panose="020B0604020202020204" pitchFamily="34" charset="0"/>
                          <a:cs typeface="Arial" panose="020B0604020202020204" pitchFamily="34" charset="0"/>
                        </a:rPr>
                        <a:t> the start date is </a:t>
                      </a:r>
                      <a:r>
                        <a:rPr lang="en-US" sz="850" b="0" dirty="0" smtClean="0">
                          <a:effectLst/>
                          <a:latin typeface="Arial" panose="020B0604020202020204" pitchFamily="34" charset="0"/>
                          <a:cs typeface="Arial" panose="020B0604020202020204" pitchFamily="34" charset="0"/>
                        </a:rPr>
                        <a:t>especially important</a:t>
                      </a:r>
                      <a:r>
                        <a:rPr lang="en-US" sz="850" b="0" baseline="0" dirty="0" smtClean="0">
                          <a:effectLst/>
                          <a:latin typeface="Arial" panose="020B0604020202020204" pitchFamily="34" charset="0"/>
                          <a:cs typeface="Arial" panose="020B0604020202020204" pitchFamily="34" charset="0"/>
                        </a:rPr>
                        <a:t> if the candidate needs 2 weeks to notify their current employer of the decision to leave to pursue this new role</a:t>
                      </a:r>
                      <a:endParaRPr lang="en-US" sz="85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Obtain verbal acceptance of the offer from the candidate over the phone</a:t>
                      </a:r>
                      <a:endParaRPr lang="en-US" sz="85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Finalize the offer letter with any updates discussed</a:t>
                      </a:r>
                      <a:r>
                        <a:rPr lang="en-US" sz="850" b="1" baseline="0" dirty="0" smtClean="0">
                          <a:effectLst/>
                          <a:latin typeface="Arial" panose="020B0604020202020204" pitchFamily="34" charset="0"/>
                          <a:cs typeface="Arial" panose="020B0604020202020204" pitchFamily="34" charset="0"/>
                        </a:rPr>
                        <a:t> over the call</a:t>
                      </a:r>
                      <a:r>
                        <a:rPr lang="en-US" sz="850" b="1" dirty="0" smtClean="0">
                          <a:effectLst/>
                          <a:latin typeface="Arial" panose="020B0604020202020204" pitchFamily="34" charset="0"/>
                          <a:cs typeface="Arial" panose="020B0604020202020204" pitchFamily="34" charset="0"/>
                        </a:rPr>
                        <a:t> and send it to the</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candidate for review</a:t>
                      </a:r>
                      <a:r>
                        <a:rPr lang="en-US" sz="850" b="1" baseline="0" dirty="0" smtClean="0">
                          <a:effectLst/>
                          <a:latin typeface="Arial" panose="020B0604020202020204" pitchFamily="34" charset="0"/>
                          <a:cs typeface="Arial" panose="020B0604020202020204" pitchFamily="34" charset="0"/>
                        </a:rPr>
                        <a:t> and signatures</a:t>
                      </a:r>
                      <a:endParaRPr lang="en-US" sz="85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545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50" dirty="0" smtClean="0">
                          <a:latin typeface="Arial" panose="020B0604020202020204" pitchFamily="34" charset="0"/>
                          <a:cs typeface="Arial" panose="020B0604020202020204" pitchFamily="34" charset="0"/>
                        </a:rPr>
                        <a:t>Client Service Associate</a:t>
                      </a:r>
                    </a:p>
                    <a:p>
                      <a:pPr algn="ct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850" dirty="0" smtClean="0">
                          <a:latin typeface="Arial" panose="020B0604020202020204" pitchFamily="34" charset="0"/>
                          <a:cs typeface="Arial" panose="020B0604020202020204" pitchFamily="34" charset="0"/>
                        </a:rPr>
                        <a:t>Qualify New Hire</a:t>
                      </a: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Follow New Hire Procedures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Schedule any required testing</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(i.e., drug testing, fingerprinting, etc.)</a:t>
                      </a:r>
                    </a:p>
                    <a:p>
                      <a:pPr marL="628650" lvl="1"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These requirements</a:t>
                      </a:r>
                      <a:r>
                        <a:rPr lang="en-US" sz="850" b="0" baseline="0" dirty="0" smtClean="0">
                          <a:effectLst/>
                          <a:latin typeface="Arial" panose="020B0604020202020204" pitchFamily="34" charset="0"/>
                          <a:cs typeface="Arial" panose="020B0604020202020204" pitchFamily="34" charset="0"/>
                        </a:rPr>
                        <a:t> all </a:t>
                      </a:r>
                      <a:r>
                        <a:rPr lang="en-US" sz="850" b="0" dirty="0" smtClean="0">
                          <a:effectLst/>
                          <a:latin typeface="Arial" panose="020B0604020202020204" pitchFamily="34" charset="0"/>
                          <a:cs typeface="Arial" panose="020B0604020202020204" pitchFamily="34" charset="0"/>
                        </a:rPr>
                        <a:t>depend</a:t>
                      </a:r>
                      <a:r>
                        <a:rPr lang="en-US" sz="850" b="0" baseline="0" dirty="0" smtClean="0">
                          <a:effectLst/>
                          <a:latin typeface="Arial" panose="020B0604020202020204" pitchFamily="34" charset="0"/>
                          <a:cs typeface="Arial" panose="020B0604020202020204" pitchFamily="34" charset="0"/>
                        </a:rPr>
                        <a:t> on the firm’s specific policies and procedures</a:t>
                      </a:r>
                      <a:endParaRPr lang="en-US" sz="85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Initiate any necessary compliance procedures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Collect and file the signed offer letter</a:t>
                      </a:r>
                      <a:r>
                        <a:rPr lang="en-US" sz="850" b="1" baseline="0" dirty="0" smtClean="0">
                          <a:effectLst/>
                          <a:latin typeface="Arial" panose="020B0604020202020204" pitchFamily="34" charset="0"/>
                          <a:cs typeface="Arial" panose="020B0604020202020204" pitchFamily="34" charset="0"/>
                        </a:rPr>
                        <a:t> for record-keeping purposes</a:t>
                      </a:r>
                      <a:endParaRPr lang="en-US" sz="85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Complete any new hire paperwork</a:t>
                      </a:r>
                      <a:r>
                        <a:rPr lang="en-US" sz="850" b="1" baseline="0" dirty="0" smtClean="0">
                          <a:effectLst/>
                          <a:latin typeface="Arial" panose="020B0604020202020204" pitchFamily="34" charset="0"/>
                          <a:cs typeface="Arial" panose="020B0604020202020204" pitchFamily="34" charset="0"/>
                        </a:rPr>
                        <a:t> with the new hire and submit for processing</a:t>
                      </a:r>
                      <a:endParaRPr lang="en-US" sz="85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9577">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Confirm &amp; Welcome New Hire</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Confirm testing results we’re positive and all paperwork processed successfully</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Notify any team members as appropriate</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Send a welcome letter to the new hire to notify</a:t>
                      </a:r>
                      <a:r>
                        <a:rPr lang="en-US" sz="850" b="1" baseline="0" dirty="0" smtClean="0">
                          <a:effectLst/>
                          <a:latin typeface="Arial" panose="020B0604020202020204" pitchFamily="34" charset="0"/>
                          <a:cs typeface="Arial" panose="020B0604020202020204" pitchFamily="34" charset="0"/>
                        </a:rPr>
                        <a:t> them that everything processed successfully</a:t>
                      </a:r>
                    </a:p>
                    <a:p>
                      <a:pPr marL="628650" lvl="1"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Take</a:t>
                      </a:r>
                      <a:r>
                        <a:rPr lang="en-US" sz="850" b="0" baseline="0" dirty="0" smtClean="0">
                          <a:effectLst/>
                          <a:latin typeface="Arial" panose="020B0604020202020204" pitchFamily="34" charset="0"/>
                          <a:cs typeface="Arial" panose="020B0604020202020204" pitchFamily="34" charset="0"/>
                        </a:rPr>
                        <a:t> this opportunity to remind the new hire about their start date</a:t>
                      </a:r>
                      <a:endParaRPr lang="en-US" sz="85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5" name="Table 14"/>
          <p:cNvGraphicFramePr>
            <a:graphicFrameLocks noGrp="1"/>
          </p:cNvGraphicFramePr>
          <p:nvPr>
            <p:extLst>
              <p:ext uri="{D42A27DB-BD31-4B8C-83A1-F6EECF244321}">
                <p14:modId xmlns:p14="http://schemas.microsoft.com/office/powerpoint/2010/main" val="1182212926"/>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441945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213692" y="8823790"/>
            <a:ext cx="1824538" cy="215444"/>
          </a:xfrm>
          <a:prstGeom prst="rect">
            <a:avLst/>
          </a:prstGeom>
          <a:noFill/>
        </p:spPr>
        <p:txBody>
          <a:bodyPr wrap="none" rtlCol="0">
            <a:spAutoFit/>
          </a:bodyPr>
          <a:lstStyle/>
          <a:p>
            <a:r>
              <a:rPr lang="en-US" sz="800" i="1" dirty="0" smtClean="0">
                <a:latin typeface="Arial" panose="020B0604020202020204" pitchFamily="34" charset="0"/>
                <a:cs typeface="Arial" panose="020B0604020202020204" pitchFamily="34" charset="0"/>
              </a:rPr>
              <a:t>SEI proprietary.  Not for distribution.</a:t>
            </a:r>
            <a:endParaRPr lang="en-US" sz="800" i="1" dirty="0">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610655670"/>
              </p:ext>
            </p:extLst>
          </p:nvPr>
        </p:nvGraphicFramePr>
        <p:xfrm>
          <a:off x="213693" y="1816956"/>
          <a:ext cx="6436489" cy="6431280"/>
        </p:xfrm>
        <a:graphic>
          <a:graphicData uri="http://schemas.openxmlformats.org/drawingml/2006/table">
            <a:tbl>
              <a:tblPr bandRow="1">
                <a:tableStyleId>{5C22544A-7EE6-4342-B048-85BDC9FD1C3A}</a:tableStyleId>
              </a:tblPr>
              <a:tblGrid>
                <a:gridCol w="704112"/>
                <a:gridCol w="1053499"/>
                <a:gridCol w="4678878"/>
              </a:tblGrid>
              <a:tr h="127349">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19108">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609554">
                <a:tc rowSpan="2">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Prepare for New Hire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Notify Team &amp; Prepare for New Hire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Send</a:t>
                      </a:r>
                      <a:r>
                        <a:rPr lang="en-US" sz="900" b="1" baseline="0" dirty="0" smtClean="0">
                          <a:effectLst/>
                          <a:latin typeface="Arial" panose="020B0604020202020204" pitchFamily="34" charset="0"/>
                          <a:cs typeface="Arial" panose="020B0604020202020204" pitchFamily="34" charset="0"/>
                        </a:rPr>
                        <a:t> an </a:t>
                      </a:r>
                      <a:r>
                        <a:rPr lang="en-US" sz="900" b="1" dirty="0" smtClean="0">
                          <a:effectLst/>
                          <a:latin typeface="Arial" panose="020B0604020202020204" pitchFamily="34" charset="0"/>
                          <a:cs typeface="Arial" panose="020B0604020202020204" pitchFamily="34" charset="0"/>
                        </a:rPr>
                        <a:t>email to the team introducing the new hire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Notify the team of the new hire's first day so everyone can properly prepare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an agenda for the new hire's first few days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the new hire is provided enough time to understand the business and train before handing off any specific projects or responsibilities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time with each team member in</a:t>
                      </a:r>
                      <a:r>
                        <a:rPr lang="en-US" sz="900" b="1" baseline="0" dirty="0" smtClean="0">
                          <a:effectLst/>
                          <a:latin typeface="Arial" panose="020B0604020202020204" pitchFamily="34" charset="0"/>
                          <a:cs typeface="Arial" panose="020B0604020202020204" pitchFamily="34" charset="0"/>
                        </a:rPr>
                        <a:t> alignment with that agenda</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Ensure every team member clearly understands their role in helping to onboard and train the new hire during the first few days of employment</a:t>
                      </a:r>
                      <a:endParaRPr lang="en-US" sz="90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609554">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Confirm New Hire's First Day Logistics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Prepare any new hire papers (i.e., organizational chart, employee handbook, etc.)</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 workstation for the new hire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a:t>
                      </a:r>
                      <a:r>
                        <a:rPr lang="en-US" sz="900" b="0" baseline="0" dirty="0" smtClean="0">
                          <a:effectLst/>
                          <a:latin typeface="Arial" panose="020B0604020202020204" pitchFamily="34" charset="0"/>
                          <a:cs typeface="Arial" panose="020B0604020202020204" pitchFamily="34" charset="0"/>
                        </a:rPr>
                        <a:t> this requires the purchase of any new equipment, launch the “New Equipment” workflow as appropriate </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first day logistics with the new hire so there</a:t>
                      </a:r>
                      <a:r>
                        <a:rPr lang="en-US" sz="900" b="1" baseline="0" dirty="0" smtClean="0">
                          <a:effectLst/>
                          <a:latin typeface="Arial" panose="020B0604020202020204" pitchFamily="34" charset="0"/>
                          <a:cs typeface="Arial" panose="020B0604020202020204" pitchFamily="34" charset="0"/>
                        </a:rPr>
                        <a:t> is no confusion</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Ensure the new hire is aware</a:t>
                      </a:r>
                      <a:r>
                        <a:rPr lang="en-US" sz="900" b="0" baseline="0" dirty="0" smtClean="0">
                          <a:effectLst/>
                          <a:latin typeface="Arial" panose="020B0604020202020204" pitchFamily="34" charset="0"/>
                          <a:cs typeface="Arial" panose="020B0604020202020204" pitchFamily="34" charset="0"/>
                        </a:rPr>
                        <a:t> of expected </a:t>
                      </a:r>
                      <a:r>
                        <a:rPr lang="en-US" sz="900" b="0" dirty="0" smtClean="0">
                          <a:effectLst/>
                          <a:latin typeface="Arial" panose="020B0604020202020204" pitchFamily="34" charset="0"/>
                          <a:cs typeface="Arial" panose="020B0604020202020204" pitchFamily="34" charset="0"/>
                        </a:rPr>
                        <a:t>arrival time,</a:t>
                      </a:r>
                      <a:r>
                        <a:rPr lang="en-US" sz="900" b="0" baseline="0" dirty="0" smtClean="0">
                          <a:effectLst/>
                          <a:latin typeface="Arial" panose="020B0604020202020204" pitchFamily="34" charset="0"/>
                          <a:cs typeface="Arial" panose="020B0604020202020204" pitchFamily="34" charset="0"/>
                        </a:rPr>
                        <a:t> the firm’s typical </a:t>
                      </a:r>
                      <a:r>
                        <a:rPr lang="en-US" sz="900" b="0" dirty="0" smtClean="0">
                          <a:effectLst/>
                          <a:latin typeface="Arial" panose="020B0604020202020204" pitchFamily="34" charset="0"/>
                          <a:cs typeface="Arial" panose="020B0604020202020204" pitchFamily="34" charset="0"/>
                        </a:rPr>
                        <a:t>dress code, directions</a:t>
                      </a:r>
                      <a:r>
                        <a:rPr lang="en-US" sz="900" b="0" baseline="0" dirty="0" smtClean="0">
                          <a:effectLst/>
                          <a:latin typeface="Arial" panose="020B0604020202020204" pitchFamily="34" charset="0"/>
                          <a:cs typeface="Arial" panose="020B0604020202020204" pitchFamily="34" charset="0"/>
                        </a:rPr>
                        <a:t> for parking, etc.</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9554">
                <a:tc rowSpan="2">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Start</a:t>
                      </a:r>
                      <a:r>
                        <a:rPr lang="en-US" sz="900" baseline="0" dirty="0" smtClean="0">
                          <a:latin typeface="Arial" panose="020B0604020202020204" pitchFamily="34" charset="0"/>
                          <a:cs typeface="Arial" panose="020B0604020202020204" pitchFamily="34" charset="0"/>
                        </a:rPr>
                        <a:t> New Hire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Oversee New Hire's First Day</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Greet the new hire upon</a:t>
                      </a:r>
                      <a:r>
                        <a:rPr lang="en-US" sz="900" b="1" baseline="0" dirty="0" smtClean="0">
                          <a:effectLst/>
                          <a:latin typeface="Arial" panose="020B0604020202020204" pitchFamily="34" charset="0"/>
                          <a:cs typeface="Arial" panose="020B0604020202020204" pitchFamily="34" charset="0"/>
                        </a:rPr>
                        <a:t> arrival </a:t>
                      </a:r>
                      <a:r>
                        <a:rPr lang="en-US" sz="900" b="1" dirty="0" smtClean="0">
                          <a:effectLst/>
                          <a:latin typeface="Arial" panose="020B0604020202020204" pitchFamily="34" charset="0"/>
                          <a:cs typeface="Arial" panose="020B0604020202020204" pitchFamily="34" charset="0"/>
                        </a:rPr>
                        <a:t>and provide a complete</a:t>
                      </a:r>
                      <a:r>
                        <a:rPr lang="en-US" sz="900" b="1" baseline="0" dirty="0" smtClean="0">
                          <a:effectLst/>
                          <a:latin typeface="Arial" panose="020B0604020202020204" pitchFamily="34" charset="0"/>
                          <a:cs typeface="Arial" panose="020B0604020202020204" pitchFamily="34" charset="0"/>
                        </a:rPr>
                        <a:t> t</a:t>
                      </a:r>
                      <a:r>
                        <a:rPr lang="en-US" sz="900" b="1" dirty="0" smtClean="0">
                          <a:effectLst/>
                          <a:latin typeface="Arial" panose="020B0604020202020204" pitchFamily="34" charset="0"/>
                          <a:cs typeface="Arial" panose="020B0604020202020204" pitchFamily="34" charset="0"/>
                        </a:rPr>
                        <a:t>our of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office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Make</a:t>
                      </a:r>
                      <a:r>
                        <a:rPr lang="en-US" sz="900" b="0" baseline="0" dirty="0" smtClean="0">
                          <a:effectLst/>
                          <a:latin typeface="Arial" panose="020B0604020202020204" pitchFamily="34" charset="0"/>
                          <a:cs typeface="Arial" panose="020B0604020202020204" pitchFamily="34" charset="0"/>
                        </a:rPr>
                        <a:t> sure to point out all the necessities that the new hire will need to access right away, such as the bathroom, water cooler, etc. </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Introduce the new hire to the team members and review  their roles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Even</a:t>
                      </a:r>
                      <a:r>
                        <a:rPr lang="en-US" sz="900" b="0" baseline="0" dirty="0" smtClean="0">
                          <a:effectLst/>
                          <a:latin typeface="Arial" panose="020B0604020202020204" pitchFamily="34" charset="0"/>
                          <a:cs typeface="Arial" panose="020B0604020202020204" pitchFamily="34" charset="0"/>
                        </a:rPr>
                        <a:t> if the new hire already met the team members during the interview process, provide a refresher of the person’s name and role at the firm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new hire’s agenda for the next few days to set expectations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Ensure the new hire follows the</a:t>
                      </a:r>
                      <a:r>
                        <a:rPr lang="en-US" sz="900" b="1" baseline="0" dirty="0" smtClean="0">
                          <a:effectLst/>
                          <a:latin typeface="Arial" panose="020B0604020202020204" pitchFamily="34" charset="0"/>
                          <a:cs typeface="Arial" panose="020B0604020202020204" pitchFamily="34" charset="0"/>
                        </a:rPr>
                        <a:t> s</a:t>
                      </a:r>
                      <a:r>
                        <a:rPr lang="en-US" sz="900" b="1" dirty="0" smtClean="0">
                          <a:effectLst/>
                          <a:latin typeface="Arial" panose="020B0604020202020204" pitchFamily="34" charset="0"/>
                          <a:cs typeface="Arial" panose="020B0604020202020204" pitchFamily="34" charset="0"/>
                        </a:rPr>
                        <a:t>cheduled agenda and has proper</a:t>
                      </a:r>
                      <a:r>
                        <a:rPr lang="en-US" sz="900" b="1" baseline="0" dirty="0" smtClean="0">
                          <a:effectLst/>
                          <a:latin typeface="Arial" panose="020B0604020202020204" pitchFamily="34" charset="0"/>
                          <a:cs typeface="Arial" panose="020B0604020202020204" pitchFamily="34" charset="0"/>
                        </a:rPr>
                        <a:t> guidance</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8725">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Oversee Initial Training of New Hire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new hire's role and responsibilities</a:t>
                      </a:r>
                      <a:r>
                        <a:rPr lang="en-US" sz="900" b="1" baseline="0" dirty="0" smtClean="0">
                          <a:effectLst/>
                          <a:latin typeface="Arial" panose="020B0604020202020204" pitchFamily="34" charset="0"/>
                          <a:cs typeface="Arial" panose="020B0604020202020204" pitchFamily="34" charset="0"/>
                        </a:rPr>
                        <a:t> to ensure the new hire clearly understands what is expected and how to perform each duty</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It’s important not to assume the new hire knows how to perform any one responsibility, so take time to walk through each process step-by-step</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Leverage  the firm’s workflows as much as possible to train the new hire, so the process is clear and best practices are followed</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Ensure</a:t>
                      </a:r>
                      <a:r>
                        <a:rPr lang="en-US" sz="900" b="1" baseline="0" dirty="0" smtClean="0">
                          <a:effectLst/>
                          <a:latin typeface="Arial" panose="020B0604020202020204" pitchFamily="34" charset="0"/>
                          <a:cs typeface="Arial" panose="020B0604020202020204" pitchFamily="34" charset="0"/>
                        </a:rPr>
                        <a:t> the</a:t>
                      </a:r>
                      <a:r>
                        <a:rPr lang="en-US" sz="900" b="1" dirty="0" smtClean="0">
                          <a:effectLst/>
                          <a:latin typeface="Arial" panose="020B0604020202020204" pitchFamily="34" charset="0"/>
                          <a:cs typeface="Arial" panose="020B0604020202020204" pitchFamily="34" charset="0"/>
                        </a:rPr>
                        <a:t> new hire is trained on all systems, technology, and processes within the firm</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Delegate the new hire's first few tasks and projects</a:t>
                      </a:r>
                      <a:r>
                        <a:rPr lang="en-US" sz="900" b="1" baseline="0" dirty="0" smtClean="0">
                          <a:effectLst/>
                          <a:latin typeface="Arial" panose="020B0604020202020204" pitchFamily="34" charset="0"/>
                          <a:cs typeface="Arial" panose="020B0604020202020204" pitchFamily="34" charset="0"/>
                        </a:rPr>
                        <a:t> by starting with small-scale projects and building up on the new hire’s responsibilities over time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Follow-up with new hire periodically to answer any questions</a:t>
                      </a:r>
                      <a:r>
                        <a:rPr lang="en-US" sz="900" b="1" baseline="0" dirty="0" smtClean="0">
                          <a:effectLst/>
                          <a:latin typeface="Arial" panose="020B0604020202020204" pitchFamily="34" charset="0"/>
                          <a:cs typeface="Arial" panose="020B0604020202020204" pitchFamily="34" charset="0"/>
                        </a:rPr>
                        <a:t> that come up</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4" name="Table 13"/>
          <p:cNvGraphicFramePr>
            <a:graphicFrameLocks noGrp="1"/>
          </p:cNvGraphicFramePr>
          <p:nvPr>
            <p:extLst>
              <p:ext uri="{D42A27DB-BD31-4B8C-83A1-F6EECF244321}">
                <p14:modId xmlns:p14="http://schemas.microsoft.com/office/powerpoint/2010/main" val="3158506041"/>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362393150"/>
              </p:ext>
            </p:extLst>
          </p:nvPr>
        </p:nvGraphicFramePr>
        <p:xfrm>
          <a:off x="213693" y="1822018"/>
          <a:ext cx="6448364" cy="2590800"/>
        </p:xfrm>
        <a:graphic>
          <a:graphicData uri="http://schemas.openxmlformats.org/drawingml/2006/table">
            <a:tbl>
              <a:tblPr bandRow="1">
                <a:tableStyleId>{5C22544A-7EE6-4342-B048-85BDC9FD1C3A}</a:tableStyleId>
              </a:tblPr>
              <a:tblGrid>
                <a:gridCol w="704112"/>
                <a:gridCol w="1139595"/>
                <a:gridCol w="4604657"/>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285234">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On</a:t>
                      </a:r>
                      <a:r>
                        <a:rPr lang="en-US" sz="900" baseline="0" dirty="0" smtClean="0">
                          <a:latin typeface="Arial" panose="020B0604020202020204" pitchFamily="34" charset="0"/>
                          <a:cs typeface="Arial" panose="020B0604020202020204" pitchFamily="34" charset="0"/>
                        </a:rPr>
                        <a:t>board New Hire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Manage New Hire Onboarding Tasks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how  the firm expects the role will expand over time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Providing a projection of</a:t>
                      </a:r>
                      <a:r>
                        <a:rPr lang="en-US" sz="900" b="0" baseline="0" dirty="0" smtClean="0">
                          <a:effectLst/>
                          <a:latin typeface="Arial" panose="020B0604020202020204" pitchFamily="34" charset="0"/>
                          <a:cs typeface="Arial" panose="020B0604020202020204" pitchFamily="34" charset="0"/>
                        </a:rPr>
                        <a:t> how the firm would like to grow the role not only sets expectations but also motivates the new hire to  perform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Discuss the process for reporting to the new</a:t>
                      </a:r>
                      <a:r>
                        <a:rPr lang="en-US" sz="900" b="1" baseline="0" dirty="0" smtClean="0">
                          <a:effectLst/>
                          <a:latin typeface="Arial" panose="020B0604020202020204" pitchFamily="34" charset="0"/>
                          <a:cs typeface="Arial" panose="020B0604020202020204" pitchFamily="34" charset="0"/>
                        </a:rPr>
                        <a:t> hire’s </a:t>
                      </a:r>
                      <a:r>
                        <a:rPr lang="en-US" sz="900" b="1" dirty="0" smtClean="0">
                          <a:effectLst/>
                          <a:latin typeface="Arial" panose="020B0604020202020204" pitchFamily="34" charset="0"/>
                          <a:cs typeface="Arial" panose="020B0604020202020204" pitchFamily="34" charset="0"/>
                        </a:rPr>
                        <a:t>manager</a:t>
                      </a:r>
                      <a:r>
                        <a:rPr lang="en-US" sz="900" b="1" baseline="0" dirty="0" smtClean="0">
                          <a:effectLst/>
                          <a:latin typeface="Arial" panose="020B0604020202020204" pitchFamily="34" charset="0"/>
                          <a:cs typeface="Arial" panose="020B0604020202020204" pitchFamily="34" charset="0"/>
                        </a:rPr>
                        <a:t>, including frequency, level of oversight, preferred method of reporting, etc. </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Explain the employee performance review process</a:t>
                      </a:r>
                      <a:r>
                        <a:rPr lang="en-US" sz="900" b="1" baseline="0" dirty="0" smtClean="0">
                          <a:effectLst/>
                          <a:latin typeface="Arial" panose="020B0604020202020204" pitchFamily="34" charset="0"/>
                          <a:cs typeface="Arial" panose="020B0604020202020204" pitchFamily="34" charset="0"/>
                        </a:rPr>
                        <a:t> to set expectations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appropriate, provide an example of the performance review template that is utilized during this process, so the new hire understands what how performance will be measured at the firm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solidFill>
                            <a:schemeClr val="tx1"/>
                          </a:solidFill>
                          <a:effectLst/>
                          <a:latin typeface="Arial" panose="020B0604020202020204" pitchFamily="34" charset="0"/>
                          <a:cs typeface="Arial" panose="020B0604020202020204" pitchFamily="34" charset="0"/>
                          <a:hlinkClick r:id="rId3"/>
                        </a:rPr>
                        <a:t>“Performance Review” template</a:t>
                      </a:r>
                      <a:r>
                        <a:rPr lang="en-US" sz="900" b="0" baseline="0"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tx1"/>
                          </a:solidFill>
                          <a:effectLst/>
                          <a:latin typeface="Arial" panose="020B0604020202020204" pitchFamily="34" charset="0"/>
                          <a:ea typeface="+mn-ea"/>
                          <a:cs typeface="Arial" panose="020B0604020202020204" pitchFamily="34" charset="0"/>
                        </a:rPr>
                        <a:t>(right-click underlined text to open hyperlink to template)</a:t>
                      </a:r>
                      <a:endParaRPr lang="en-US" sz="900" b="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Launch</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"Periodic Employee Review" workflow as</a:t>
                      </a:r>
                      <a:r>
                        <a:rPr lang="en-US" sz="900" b="1" baseline="0" dirty="0" smtClean="0">
                          <a:effectLst/>
                          <a:latin typeface="Arial" panose="020B0604020202020204" pitchFamily="34" charset="0"/>
                          <a:cs typeface="Arial" panose="020B0604020202020204" pitchFamily="34" charset="0"/>
                        </a:rPr>
                        <a:t> appropriate</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Human Resources Management – New Hire Process</a:t>
            </a:r>
          </a:p>
        </p:txBody>
      </p:sp>
      <p:graphicFrame>
        <p:nvGraphicFramePr>
          <p:cNvPr id="15" name="Table 14"/>
          <p:cNvGraphicFramePr>
            <a:graphicFrameLocks noGrp="1"/>
          </p:cNvGraphicFramePr>
          <p:nvPr>
            <p:extLst>
              <p:ext uri="{D42A27DB-BD31-4B8C-83A1-F6EECF244321}">
                <p14:modId xmlns:p14="http://schemas.microsoft.com/office/powerpoint/2010/main" val="760980678"/>
              </p:ext>
            </p:extLst>
          </p:nvPr>
        </p:nvGraphicFramePr>
        <p:xfrm>
          <a:off x="201814" y="1374339"/>
          <a:ext cx="6453810" cy="335280"/>
        </p:xfrm>
        <a:graphic>
          <a:graphicData uri="http://schemas.openxmlformats.org/drawingml/2006/table">
            <a:tbl>
              <a:tblPr firstRow="1" bandRow="1">
                <a:tableStyleId>{5C22544A-7EE6-4342-B048-85BDC9FD1C3A}</a:tableStyleId>
              </a:tblPr>
              <a:tblGrid>
                <a:gridCol w="3226905"/>
                <a:gridCol w="3226905"/>
              </a:tblGrid>
              <a:tr h="309225">
                <a:tc>
                  <a:txBody>
                    <a:bodyPr/>
                    <a:lstStyle/>
                    <a:p>
                      <a:pPr algn="ctr"/>
                      <a:r>
                        <a:rPr lang="en-US" sz="1600" dirty="0" smtClean="0"/>
                        <a:t>New Hire Process</a:t>
                      </a:r>
                      <a:endParaRPr lang="en-US" sz="1600" dirty="0"/>
                    </a:p>
                  </a:txBody>
                  <a:tcPr>
                    <a:solidFill>
                      <a:srgbClr val="002060"/>
                    </a:solidFill>
                  </a:tcPr>
                </a:tc>
                <a:tc>
                  <a:txBody>
                    <a:bodyPr/>
                    <a:lstStyle/>
                    <a:p>
                      <a:pPr algn="ctr"/>
                      <a:r>
                        <a:rPr lang="en-US" sz="1600" dirty="0" smtClean="0"/>
                        <a:t>Periodic Employee Review</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1903</Words>
  <Application>Microsoft Office PowerPoint</Application>
  <PresentationFormat>On-screen Show (4:3)</PresentationFormat>
  <Paragraphs>194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41</cp:revision>
  <cp:lastPrinted>2015-02-24T21:16:01Z</cp:lastPrinted>
  <dcterms:created xsi:type="dcterms:W3CDTF">2015-02-24T20:42:17Z</dcterms:created>
  <dcterms:modified xsi:type="dcterms:W3CDTF">2019-01-08T15:36:20Z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jshon73032</vt:lpwstr>
  </property>
  <property fmtid="{D5CDD505-2E9C-101B-9397-08002B2CF9AE}" pid="3" name="Jive_VersionGuid">
    <vt:lpwstr>9c714174-a38f-4855-b491-c1959ca478ce</vt:lpwstr>
  </property>
  <property fmtid="{D5CDD505-2E9C-101B-9397-08002B2CF9AE}" pid="4" name="Offisync_UpdateToken">
    <vt:lpwstr>1</vt:lpwstr>
  </property>
  <property fmtid="{D5CDD505-2E9C-101B-9397-08002B2CF9AE}" pid="5" name="Offisync_ProviderInitializationData">
    <vt:lpwstr>https://sei.jiveon.com</vt:lpwstr>
  </property>
  <property fmtid="{D5CDD505-2E9C-101B-9397-08002B2CF9AE}" pid="6" name="Offisync_ServerID">
    <vt:lpwstr>2bde6a04-5b4d-4157-b3f0-c0ef8aef0196</vt:lpwstr>
  </property>
  <property fmtid="{D5CDD505-2E9C-101B-9397-08002B2CF9AE}" pid="7" name="Offisync_UniqueId">
    <vt:lpwstr>1716</vt:lpwstr>
  </property>
</Properties>
</file>