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6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53" autoAdjust="0"/>
    <p:restoredTop sz="94660"/>
  </p:normalViewPr>
  <p:slideViewPr>
    <p:cSldViewPr snapToGrid="0">
      <p:cViewPr>
        <p:scale>
          <a:sx n="100" d="100"/>
          <a:sy n="100" d="100"/>
        </p:scale>
        <p:origin x="-1747" y="92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83773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575880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431143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4204335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726362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2803679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B4AC37-4002-4330-802E-C18B64092E61}" type="datetimeFigureOut">
              <a:rPr lang="en-US" smtClean="0"/>
              <a:t>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610704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B4AC37-4002-4330-802E-C18B64092E61}" type="datetimeFigureOut">
              <a:rPr lang="en-US" smtClean="0"/>
              <a:t>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798021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B4AC37-4002-4330-802E-C18B64092E61}" type="datetimeFigureOut">
              <a:rPr lang="en-US" smtClean="0"/>
              <a:t>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3545647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925830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4081285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8B4AC37-4002-4330-802E-C18B64092E61}" type="datetimeFigureOut">
              <a:rPr lang="en-US" smtClean="0"/>
              <a:t>1/8/2019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DAC59E7-17B1-426C-A4E2-70B63E580171}" type="slidenum">
              <a:rPr lang="en-US" smtClean="0"/>
              <a:t>‹#›</a:t>
            </a:fld>
            <a:endParaRPr lang="en-US"/>
          </a:p>
        </p:txBody>
      </p:sp>
    </p:spTree>
    <p:extLst>
      <p:ext uri="{BB962C8B-B14F-4D97-AF65-F5344CB8AC3E}">
        <p14:creationId xmlns:p14="http://schemas.microsoft.com/office/powerpoint/2010/main" val="4054124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5400000" flipH="1">
            <a:off x="1153392" y="-1153391"/>
            <a:ext cx="997527" cy="3304310"/>
          </a:xfrm>
          <a:prstGeom prst="triangle">
            <a:avLst>
              <a:gd name="adj"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rot="5400000" flipV="1">
            <a:off x="5004694" y="7290694"/>
            <a:ext cx="859502" cy="2847109"/>
          </a:xfrm>
          <a:prstGeom prst="triangle">
            <a:avLst>
              <a:gd name="adj" fmla="val 10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692" y="165136"/>
            <a:ext cx="1313771" cy="232437"/>
          </a:xfrm>
          <a:prstGeom prst="rect">
            <a:avLst/>
          </a:prstGeom>
        </p:spPr>
      </p:pic>
      <p:sp>
        <p:nvSpPr>
          <p:cNvPr id="8" name="TextBox 7"/>
          <p:cNvSpPr txBox="1"/>
          <p:nvPr/>
        </p:nvSpPr>
        <p:spPr>
          <a:xfrm>
            <a:off x="5792128" y="8838073"/>
            <a:ext cx="1023037" cy="215444"/>
          </a:xfrm>
          <a:prstGeom prst="rect">
            <a:avLst/>
          </a:prstGeom>
          <a:noFill/>
        </p:spPr>
        <p:txBody>
          <a:bodyPr wrap="none" rtlCol="0">
            <a:spAutoFit/>
          </a:bodyPr>
          <a:lstStyle/>
          <a:p>
            <a:r>
              <a:rPr lang="en-US" sz="800" b="1" dirty="0" smtClean="0">
                <a:solidFill>
                  <a:schemeClr val="bg1"/>
                </a:solidFill>
                <a:latin typeface="Arial" panose="020B0604020202020204" pitchFamily="34" charset="0"/>
                <a:cs typeface="Arial" panose="020B0604020202020204" pitchFamily="34" charset="0"/>
              </a:rPr>
              <a:t>sei.com/advisors</a:t>
            </a:r>
            <a:endParaRPr lang="en-US" sz="800" b="1" dirty="0">
              <a:solidFill>
                <a:schemeClr val="bg1"/>
              </a:solidFill>
              <a:latin typeface="Arial" panose="020B0604020202020204" pitchFamily="34" charset="0"/>
              <a:cs typeface="Arial" panose="020B060402020202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3177437193"/>
              </p:ext>
            </p:extLst>
          </p:nvPr>
        </p:nvGraphicFramePr>
        <p:xfrm>
          <a:off x="213692" y="2562833"/>
          <a:ext cx="6453808" cy="2590800"/>
        </p:xfrm>
        <a:graphic>
          <a:graphicData uri="http://schemas.openxmlformats.org/drawingml/2006/table">
            <a:tbl>
              <a:tblPr bandRow="1">
                <a:tableStyleId>{5C22544A-7EE6-4342-B048-85BDC9FD1C3A}</a:tableStyleId>
              </a:tblPr>
              <a:tblGrid>
                <a:gridCol w="704112"/>
                <a:gridCol w="1139595"/>
                <a:gridCol w="4610101"/>
              </a:tblGrid>
              <a:tr h="0">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0">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PREPARE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0">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0">
                <a:tc>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Identify &amp; Calculate Sources of Revenue</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Identify and quantify all sources of revenue (i.e., fees, commissions, marketing support, donations,</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etc.) within the firm</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Reference any pay</a:t>
                      </a:r>
                      <a:r>
                        <a:rPr lang="en-US" sz="900" b="0" baseline="0" dirty="0" smtClean="0">
                          <a:effectLst/>
                          <a:latin typeface="Arial" panose="020B0604020202020204" pitchFamily="34" charset="0"/>
                          <a:cs typeface="Arial" panose="020B0604020202020204" pitchFamily="34" charset="0"/>
                        </a:rPr>
                        <a:t> </a:t>
                      </a:r>
                      <a:r>
                        <a:rPr lang="en-US" sz="900" b="0" dirty="0" smtClean="0">
                          <a:effectLst/>
                          <a:latin typeface="Arial" panose="020B0604020202020204" pitchFamily="34" charset="0"/>
                          <a:cs typeface="Arial" panose="020B0604020202020204" pitchFamily="34" charset="0"/>
                        </a:rPr>
                        <a:t>statements</a:t>
                      </a:r>
                      <a:r>
                        <a:rPr lang="en-US" sz="900" b="0" baseline="0" dirty="0" smtClean="0">
                          <a:effectLst/>
                          <a:latin typeface="Arial" panose="020B0604020202020204" pitchFamily="34" charset="0"/>
                          <a:cs typeface="Arial" panose="020B0604020202020204" pitchFamily="34" charset="0"/>
                        </a:rPr>
                        <a:t> or documentation as necessary, making sure not to leave any sources of revenue unrecorded</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Best practice is to categorize all sources of revenue for reporting purposes so that the firm can identify what activities generate what levels of revenue</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Create a prioritized list of revenue sources</a:t>
                      </a:r>
                      <a:r>
                        <a:rPr lang="en-US" sz="900" b="1" baseline="0" dirty="0" smtClean="0">
                          <a:effectLst/>
                          <a:latin typeface="Arial" panose="020B0604020202020204" pitchFamily="34" charset="0"/>
                          <a:cs typeface="Arial" panose="020B0604020202020204" pitchFamily="34" charset="0"/>
                        </a:rPr>
                        <a:t>, starting with the highest source of revenue in descending order to the lowest source of revenue</a:t>
                      </a:r>
                      <a:endParaRPr lang="en-US" sz="900" b="1" dirty="0" smtClean="0">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900" dirty="0" smtClean="0">
                          <a:effectLst/>
                          <a:latin typeface="Arial" panose="020B0604020202020204" pitchFamily="34" charset="0"/>
                          <a:cs typeface="Arial" panose="020B0604020202020204" pitchFamily="34" charset="0"/>
                        </a:rPr>
                        <a:t>Prioritizing</a:t>
                      </a:r>
                      <a:r>
                        <a:rPr lang="en-US" sz="900" baseline="0" dirty="0" smtClean="0">
                          <a:effectLst/>
                          <a:latin typeface="Arial" panose="020B0604020202020204" pitchFamily="34" charset="0"/>
                          <a:cs typeface="Arial" panose="020B0604020202020204" pitchFamily="34" charset="0"/>
                        </a:rPr>
                        <a:t> the list allows the firm to start reconciling the largest, most important sources of revenue first for any obvious discrepancies that need to be addressed right away</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Calculate total revenue that should have been received during</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this pay period</a:t>
                      </a:r>
                      <a:r>
                        <a:rPr lang="en-US" sz="900" b="1" baseline="0" dirty="0" smtClean="0">
                          <a:effectLst/>
                          <a:latin typeface="Arial" panose="020B0604020202020204" pitchFamily="34" charset="0"/>
                          <a:cs typeface="Arial" panose="020B0604020202020204" pitchFamily="34" charset="0"/>
                        </a:rPr>
                        <a:t> by adding up the sum of the total list</a:t>
                      </a:r>
                      <a:endParaRPr lang="en-US" sz="90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TextBox 1"/>
          <p:cNvSpPr txBox="1"/>
          <p:nvPr/>
        </p:nvSpPr>
        <p:spPr>
          <a:xfrm>
            <a:off x="213692" y="1807333"/>
            <a:ext cx="6453808" cy="707886"/>
          </a:xfrm>
          <a:prstGeom prst="rect">
            <a:avLst/>
          </a:prstGeom>
          <a:noFill/>
        </p:spPr>
        <p:txBody>
          <a:bodyPr wrap="square" rtlCol="0">
            <a:spAutoFit/>
          </a:bodyPr>
          <a:lstStyle/>
          <a:p>
            <a:pPr algn="just"/>
            <a:r>
              <a:rPr lang="en-US" sz="1000" b="1" dirty="0" smtClean="0">
                <a:latin typeface="Arial" panose="020B0604020202020204" pitchFamily="34" charset="0"/>
                <a:cs typeface="Arial" panose="020B0604020202020204" pitchFamily="34" charset="0"/>
              </a:rPr>
              <a:t>Description: </a:t>
            </a:r>
            <a:r>
              <a:rPr lang="en-US" sz="1000" dirty="0" smtClean="0">
                <a:latin typeface="Arial" panose="020B0604020202020204" pitchFamily="34" charset="0"/>
                <a:cs typeface="Arial" panose="020B0604020202020204" pitchFamily="34" charset="0"/>
              </a:rPr>
              <a:t>This workflow describes all the steps required to monitor all </a:t>
            </a:r>
            <a:r>
              <a:rPr lang="en-US" sz="1000" dirty="0">
                <a:latin typeface="Arial" panose="020B0604020202020204" pitchFamily="34" charset="0"/>
                <a:cs typeface="Arial" panose="020B0604020202020204" pitchFamily="34" charset="0"/>
              </a:rPr>
              <a:t>sources of revenue </a:t>
            </a:r>
            <a:r>
              <a:rPr lang="en-US" sz="1000" dirty="0" smtClean="0">
                <a:latin typeface="Arial" panose="020B0604020202020204" pitchFamily="34" charset="0"/>
                <a:cs typeface="Arial" panose="020B0604020202020204" pitchFamily="34" charset="0"/>
              </a:rPr>
              <a:t>and payment. The primary purpose of this workflow is to reconcile what payments should’ve been received by the firm against what was actually received. Best practice is to perform a revenue reconciliation on a quarterly basis, at the end of every financial quarter.</a:t>
            </a:r>
          </a:p>
        </p:txBody>
      </p:sp>
      <p:sp>
        <p:nvSpPr>
          <p:cNvPr id="13" name="TextBox 12"/>
          <p:cNvSpPr txBox="1"/>
          <p:nvPr/>
        </p:nvSpPr>
        <p:spPr>
          <a:xfrm>
            <a:off x="206482" y="8914783"/>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sp>
        <p:nvSpPr>
          <p:cNvPr id="15" name="TextBox 14"/>
          <p:cNvSpPr txBox="1"/>
          <p:nvPr/>
        </p:nvSpPr>
        <p:spPr>
          <a:xfrm>
            <a:off x="213692" y="983925"/>
            <a:ext cx="6453808" cy="461665"/>
          </a:xfrm>
          <a:prstGeom prst="rect">
            <a:avLst/>
          </a:prstGeom>
          <a:noFill/>
        </p:spPr>
        <p:txBody>
          <a:bodyPr wrap="square" rtlCol="0">
            <a:spAutoFit/>
          </a:bodyPr>
          <a:lstStyle/>
          <a:p>
            <a:r>
              <a:rPr lang="en-US" sz="1400" b="1" dirty="0" smtClean="0">
                <a:solidFill>
                  <a:schemeClr val="accent1"/>
                </a:solidFill>
                <a:latin typeface="Arial" panose="020B0604020202020204" pitchFamily="34" charset="0"/>
                <a:cs typeface="Arial" panose="020B0604020202020204" pitchFamily="34" charset="0"/>
              </a:rPr>
              <a:t>Financial Management – Periodic Revenue Reconciliation</a:t>
            </a:r>
          </a:p>
          <a:p>
            <a:endParaRPr lang="en-US" sz="1000" b="1" dirty="0">
              <a:solidFill>
                <a:schemeClr val="accent1"/>
              </a:solidFill>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2753651636"/>
              </p:ext>
            </p:extLst>
          </p:nvPr>
        </p:nvGraphicFramePr>
        <p:xfrm>
          <a:off x="201814" y="1383974"/>
          <a:ext cx="6453810" cy="397329"/>
        </p:xfrm>
        <a:graphic>
          <a:graphicData uri="http://schemas.openxmlformats.org/drawingml/2006/table">
            <a:tbl>
              <a:tblPr firstRow="1" bandRow="1">
                <a:tableStyleId>{5C22544A-7EE6-4342-B048-85BDC9FD1C3A}</a:tableStyleId>
              </a:tblPr>
              <a:tblGrid>
                <a:gridCol w="3226905"/>
                <a:gridCol w="3226905"/>
              </a:tblGrid>
              <a:tr h="397329">
                <a:tc>
                  <a:txBody>
                    <a:bodyPr/>
                    <a:lstStyle/>
                    <a:p>
                      <a:pPr algn="ctr"/>
                      <a:r>
                        <a:rPr lang="en-US" sz="1600" dirty="0" smtClean="0"/>
                        <a:t>Periodic</a:t>
                      </a:r>
                      <a:r>
                        <a:rPr lang="en-US" sz="1600" baseline="0" dirty="0" smtClean="0"/>
                        <a:t> Accounting Review</a:t>
                      </a:r>
                      <a:endParaRPr lang="en-US" sz="1600" dirty="0"/>
                    </a:p>
                  </a:txBody>
                  <a:tcPr>
                    <a:solidFill>
                      <a:schemeClr val="tx2">
                        <a:lumMod val="85000"/>
                      </a:schemeClr>
                    </a:solidFill>
                  </a:tcPr>
                </a:tc>
                <a:tc>
                  <a:txBody>
                    <a:bodyPr/>
                    <a:lstStyle/>
                    <a:p>
                      <a:pPr algn="ctr"/>
                      <a:r>
                        <a:rPr lang="en-US" sz="1600" dirty="0" smtClean="0"/>
                        <a:t>Periodic Revenue Reconciliation</a:t>
                      </a:r>
                      <a:r>
                        <a:rPr lang="en-US" sz="1600" baseline="0" dirty="0" smtClean="0"/>
                        <a:t> </a:t>
                      </a:r>
                      <a:endParaRPr lang="en-US" sz="1600" dirty="0"/>
                    </a:p>
                  </a:txBody>
                  <a:tcPr>
                    <a:solidFill>
                      <a:schemeClr val="accent1"/>
                    </a:solidFill>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223978148"/>
              </p:ext>
            </p:extLst>
          </p:nvPr>
        </p:nvGraphicFramePr>
        <p:xfrm>
          <a:off x="213693" y="5248906"/>
          <a:ext cx="6453808" cy="2316480"/>
        </p:xfrm>
        <a:graphic>
          <a:graphicData uri="http://schemas.openxmlformats.org/drawingml/2006/table">
            <a:tbl>
              <a:tblPr bandRow="1">
                <a:tableStyleId>{5C22544A-7EE6-4342-B048-85BDC9FD1C3A}</a:tableStyleId>
              </a:tblPr>
              <a:tblGrid>
                <a:gridCol w="704112"/>
                <a:gridCol w="1139595"/>
                <a:gridCol w="4610101"/>
              </a:tblGrid>
              <a:tr h="0">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0">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CONDUCT</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0">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0">
                <a:tc>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US" sz="900" dirty="0" smtClean="0">
                          <a:effectLst/>
                          <a:latin typeface="Arial" panose="020B0604020202020204" pitchFamily="34" charset="0"/>
                          <a:cs typeface="Arial" panose="020B0604020202020204" pitchFamily="34" charset="0"/>
                        </a:rPr>
                        <a:t>Evaluate Calculations &amp; Statements for Issues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Compare calculated revenue against payments received for any variances</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Review past and current pay statements for any notable changes in revenue</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E</a:t>
                      </a:r>
                      <a:r>
                        <a:rPr lang="en-US" sz="900" b="0" baseline="0" dirty="0" smtClean="0">
                          <a:effectLst/>
                          <a:latin typeface="Arial" panose="020B0604020202020204" pitchFamily="34" charset="0"/>
                          <a:cs typeface="Arial" panose="020B0604020202020204" pitchFamily="34" charset="0"/>
                        </a:rPr>
                        <a:t>ven if the sum of what should’ve been paid equals what was actually paid, it’s important to understand why revenue might vary from period to period in order to be able to project future revenue</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If a large part of revenue is based off of a source which varies greatly from pay period to period, then it is imperative that the firm understand this risk and evaluate how sustainable their revenue streams are</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Identify any issues, errors, or concerns</a:t>
                      </a:r>
                    </a:p>
                    <a:p>
                      <a:pPr marL="628650" lvl="1" indent="-171450">
                        <a:buFont typeface="Arial" panose="020B0604020202020204" pitchFamily="34" charset="0"/>
                        <a:buChar char="•"/>
                      </a:pPr>
                      <a:r>
                        <a:rPr lang="en-US" sz="900" dirty="0" smtClean="0">
                          <a:effectLst/>
                          <a:latin typeface="Arial" panose="020B0604020202020204" pitchFamily="34" charset="0"/>
                          <a:cs typeface="Arial" panose="020B0604020202020204" pitchFamily="34" charset="0"/>
                        </a:rPr>
                        <a:t>Create</a:t>
                      </a:r>
                      <a:r>
                        <a:rPr lang="en-US" sz="900" baseline="0" dirty="0" smtClean="0">
                          <a:effectLst/>
                          <a:latin typeface="Arial" panose="020B0604020202020204" pitchFamily="34" charset="0"/>
                          <a:cs typeface="Arial" panose="020B0604020202020204" pitchFamily="34" charset="0"/>
                        </a:rPr>
                        <a:t> a summary list of those concerns that need to be followed-up on</a:t>
                      </a:r>
                      <a:endParaRPr lang="en-US" sz="90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442325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5400000" flipH="1">
            <a:off x="1153392" y="-1153391"/>
            <a:ext cx="997527" cy="3304310"/>
          </a:xfrm>
          <a:prstGeom prst="triangle">
            <a:avLst>
              <a:gd name="adj"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rot="5400000" flipV="1">
            <a:off x="5004694" y="7290694"/>
            <a:ext cx="859502" cy="2847109"/>
          </a:xfrm>
          <a:prstGeom prst="triangle">
            <a:avLst>
              <a:gd name="adj" fmla="val 10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692" y="165136"/>
            <a:ext cx="1313771" cy="232437"/>
          </a:xfrm>
          <a:prstGeom prst="rect">
            <a:avLst/>
          </a:prstGeom>
        </p:spPr>
      </p:pic>
      <p:sp>
        <p:nvSpPr>
          <p:cNvPr id="8" name="TextBox 7"/>
          <p:cNvSpPr txBox="1"/>
          <p:nvPr/>
        </p:nvSpPr>
        <p:spPr>
          <a:xfrm>
            <a:off x="5792128" y="8838073"/>
            <a:ext cx="1023037" cy="215444"/>
          </a:xfrm>
          <a:prstGeom prst="rect">
            <a:avLst/>
          </a:prstGeom>
          <a:noFill/>
        </p:spPr>
        <p:txBody>
          <a:bodyPr wrap="none" rtlCol="0">
            <a:spAutoFit/>
          </a:bodyPr>
          <a:lstStyle/>
          <a:p>
            <a:r>
              <a:rPr lang="en-US" sz="800" b="1" dirty="0" smtClean="0">
                <a:solidFill>
                  <a:schemeClr val="bg1"/>
                </a:solidFill>
                <a:latin typeface="Arial" panose="020B0604020202020204" pitchFamily="34" charset="0"/>
                <a:cs typeface="Arial" panose="020B0604020202020204" pitchFamily="34" charset="0"/>
              </a:rPr>
              <a:t>sei.com/advisors</a:t>
            </a:r>
            <a:endParaRPr lang="en-US" sz="800" b="1" dirty="0">
              <a:solidFill>
                <a:schemeClr val="bg1"/>
              </a:solidFill>
              <a:latin typeface="Arial" panose="020B0604020202020204" pitchFamily="34" charset="0"/>
              <a:cs typeface="Arial" panose="020B060402020202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3025594967"/>
              </p:ext>
            </p:extLst>
          </p:nvPr>
        </p:nvGraphicFramePr>
        <p:xfrm>
          <a:off x="213692" y="1867768"/>
          <a:ext cx="6453808" cy="2545080"/>
        </p:xfrm>
        <a:graphic>
          <a:graphicData uri="http://schemas.openxmlformats.org/drawingml/2006/table">
            <a:tbl>
              <a:tblPr bandRow="1">
                <a:tableStyleId>{5C22544A-7EE6-4342-B048-85BDC9FD1C3A}</a:tableStyleId>
              </a:tblPr>
              <a:tblGrid>
                <a:gridCol w="704112"/>
                <a:gridCol w="1139595"/>
                <a:gridCol w="4610101"/>
              </a:tblGrid>
              <a:tr h="0">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0">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FOLLOW-UP</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0">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24786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Manage</a:t>
                      </a:r>
                      <a:r>
                        <a:rPr lang="en-US" sz="900" baseline="0" dirty="0" smtClean="0">
                          <a:latin typeface="Arial" panose="020B0604020202020204" pitchFamily="34" charset="0"/>
                          <a:cs typeface="Arial" panose="020B0604020202020204" pitchFamily="34" charset="0"/>
                        </a:rPr>
                        <a:t> Tasks to Resolves Any Issues</a:t>
                      </a:r>
                    </a:p>
                    <a:p>
                      <a:pPr algn="ctr"/>
                      <a:r>
                        <a:rPr lang="en-US" sz="900" dirty="0" smtClean="0">
                          <a:latin typeface="Arial" panose="020B0604020202020204" pitchFamily="34" charset="0"/>
                          <a:cs typeface="Arial" panose="020B0604020202020204" pitchFamily="34" charset="0"/>
                        </a:rPr>
                        <a:t>(if</a:t>
                      </a:r>
                      <a:r>
                        <a:rPr lang="en-US" sz="900" baseline="0" dirty="0" smtClean="0">
                          <a:latin typeface="Arial" panose="020B0604020202020204" pitchFamily="34" charset="0"/>
                          <a:cs typeface="Arial" panose="020B0604020202020204" pitchFamily="34" charset="0"/>
                        </a:rPr>
                        <a:t> applicable)</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Contact all relevant parties to address any issues that might’ve been identified</a:t>
                      </a:r>
                      <a:endParaRPr lang="en-US" sz="900" b="1" baseline="0" dirty="0" smtClean="0">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Be</a:t>
                      </a:r>
                      <a:r>
                        <a:rPr lang="en-US" sz="900" b="0" baseline="0" dirty="0" smtClean="0">
                          <a:effectLst/>
                          <a:latin typeface="Arial" panose="020B0604020202020204" pitchFamily="34" charset="0"/>
                          <a:cs typeface="Arial" panose="020B0604020202020204" pitchFamily="34" charset="0"/>
                        </a:rPr>
                        <a:t> as specific as possible when explaining the issue to other parties and offer to provide documentation of the issue to ensure there is no room for misinterpretation that might slow the process for resolving the issue</a:t>
                      </a:r>
                      <a:endParaRPr lang="en-US" sz="900" b="0" dirty="0" smtClean="0">
                        <a:effectLst/>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baseline="0" dirty="0" smtClean="0">
                          <a:effectLst/>
                          <a:latin typeface="Arial" panose="020B0604020202020204" pitchFamily="34" charset="0"/>
                          <a:cs typeface="Arial" panose="020B0604020202020204" pitchFamily="34" charset="0"/>
                        </a:rPr>
                        <a:t>Obtain dates for when all issues are projected to be resolved by third-parties</a:t>
                      </a:r>
                      <a:endParaRPr lang="en-US" sz="900" b="1" dirty="0" smtClean="0">
                        <a:effectLst/>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dirty="0" smtClean="0">
                          <a:effectLst/>
                          <a:latin typeface="Arial" panose="020B0604020202020204" pitchFamily="34" charset="0"/>
                          <a:cs typeface="Arial" panose="020B0604020202020204" pitchFamily="34" charset="0"/>
                        </a:rPr>
                        <a:t>Set reminders to follow-up on any error resolution</a:t>
                      </a:r>
                      <a:r>
                        <a:rPr lang="en-US" sz="900" b="1" baseline="0" dirty="0" smtClean="0">
                          <a:effectLst/>
                          <a:latin typeface="Arial" panose="020B0604020202020204" pitchFamily="34" charset="0"/>
                          <a:cs typeface="Arial" panose="020B0604020202020204" pitchFamily="34" charset="0"/>
                        </a:rPr>
                        <a:t> as appropriate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kern="1200" dirty="0" smtClean="0">
                          <a:solidFill>
                            <a:schemeClr val="dk1"/>
                          </a:solidFill>
                          <a:effectLst/>
                          <a:latin typeface="Arial" panose="020B0604020202020204" pitchFamily="34" charset="0"/>
                          <a:ea typeface="+mn-ea"/>
                          <a:cs typeface="Arial" panose="020B0604020202020204" pitchFamily="34" charset="0"/>
                        </a:rPr>
                        <a:t>Confirm all issues are resolved and settled in a timely manner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15087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File All Documents Internally for Record-Keeping</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File all relevant documents internally for record-keeping purposes</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Launch the "Periodic Revenue Reconciliation" workflow again</a:t>
                      </a:r>
                    </a:p>
                    <a:p>
                      <a:pPr marL="628650" marR="0" lvl="3"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smtClean="0">
                          <a:effectLst/>
                          <a:latin typeface="Arial" panose="020B0604020202020204" pitchFamily="34" charset="0"/>
                          <a:cs typeface="Arial" panose="020B0604020202020204" pitchFamily="34" charset="0"/>
                        </a:rPr>
                        <a:t>Typicall</a:t>
                      </a:r>
                      <a:r>
                        <a:rPr lang="en-US" sz="900" b="0" baseline="0" dirty="0" smtClean="0">
                          <a:effectLst/>
                          <a:latin typeface="Arial" panose="020B0604020202020204" pitchFamily="34" charset="0"/>
                          <a:cs typeface="Arial" panose="020B0604020202020204" pitchFamily="34" charset="0"/>
                        </a:rPr>
                        <a:t>y this is launched on a quarterly basis in an effort to continue to track and monitor revenue regularly</a:t>
                      </a:r>
                      <a:endParaRPr lang="en-US" sz="900" b="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4" name="TextBox 13"/>
          <p:cNvSpPr txBox="1"/>
          <p:nvPr/>
        </p:nvSpPr>
        <p:spPr>
          <a:xfrm>
            <a:off x="206482" y="8914783"/>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sp>
        <p:nvSpPr>
          <p:cNvPr id="15" name="TextBox 14"/>
          <p:cNvSpPr txBox="1"/>
          <p:nvPr/>
        </p:nvSpPr>
        <p:spPr>
          <a:xfrm>
            <a:off x="213692" y="983925"/>
            <a:ext cx="6453808" cy="461665"/>
          </a:xfrm>
          <a:prstGeom prst="rect">
            <a:avLst/>
          </a:prstGeom>
          <a:noFill/>
        </p:spPr>
        <p:txBody>
          <a:bodyPr wrap="square" rtlCol="0">
            <a:spAutoFit/>
          </a:bodyPr>
          <a:lstStyle/>
          <a:p>
            <a:r>
              <a:rPr lang="en-US" sz="1400" b="1" dirty="0" smtClean="0">
                <a:solidFill>
                  <a:schemeClr val="accent1"/>
                </a:solidFill>
                <a:latin typeface="Arial" panose="020B0604020202020204" pitchFamily="34" charset="0"/>
                <a:cs typeface="Arial" panose="020B0604020202020204" pitchFamily="34" charset="0"/>
              </a:rPr>
              <a:t>Financial Management – Periodic Revenue Reconciliation</a:t>
            </a:r>
          </a:p>
          <a:p>
            <a:endParaRPr lang="en-US" sz="1000" b="1" dirty="0">
              <a:solidFill>
                <a:schemeClr val="accent1"/>
              </a:solidFill>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3595148169"/>
              </p:ext>
            </p:extLst>
          </p:nvPr>
        </p:nvGraphicFramePr>
        <p:xfrm>
          <a:off x="201814" y="1383974"/>
          <a:ext cx="6453810" cy="397329"/>
        </p:xfrm>
        <a:graphic>
          <a:graphicData uri="http://schemas.openxmlformats.org/drawingml/2006/table">
            <a:tbl>
              <a:tblPr firstRow="1" bandRow="1">
                <a:tableStyleId>{5C22544A-7EE6-4342-B048-85BDC9FD1C3A}</a:tableStyleId>
              </a:tblPr>
              <a:tblGrid>
                <a:gridCol w="3226905"/>
                <a:gridCol w="3226905"/>
              </a:tblGrid>
              <a:tr h="397329">
                <a:tc>
                  <a:txBody>
                    <a:bodyPr/>
                    <a:lstStyle/>
                    <a:p>
                      <a:pPr algn="ctr"/>
                      <a:r>
                        <a:rPr lang="en-US" sz="1600" dirty="0" smtClean="0"/>
                        <a:t>Periodic</a:t>
                      </a:r>
                      <a:r>
                        <a:rPr lang="en-US" sz="1600" baseline="0" dirty="0" smtClean="0"/>
                        <a:t> Accounting Review</a:t>
                      </a:r>
                      <a:endParaRPr lang="en-US" sz="1600" dirty="0"/>
                    </a:p>
                  </a:txBody>
                  <a:tcPr>
                    <a:solidFill>
                      <a:schemeClr val="tx2">
                        <a:lumMod val="85000"/>
                      </a:schemeClr>
                    </a:solidFill>
                  </a:tcPr>
                </a:tc>
                <a:tc>
                  <a:txBody>
                    <a:bodyPr/>
                    <a:lstStyle/>
                    <a:p>
                      <a:pPr algn="ctr"/>
                      <a:r>
                        <a:rPr lang="en-US" sz="1600" dirty="0" smtClean="0"/>
                        <a:t>Periodic Revenue Reconciliation</a:t>
                      </a:r>
                      <a:r>
                        <a:rPr lang="en-US" sz="1600" baseline="0" dirty="0" smtClean="0"/>
                        <a:t> </a:t>
                      </a:r>
                      <a:endParaRPr lang="en-US" sz="1600" dirty="0"/>
                    </a:p>
                  </a:txBody>
                  <a:tcPr>
                    <a:solidFill>
                      <a:schemeClr val="accent1"/>
                    </a:solidFill>
                  </a:tcPr>
                </a:tc>
              </a:tr>
            </a:tbl>
          </a:graphicData>
        </a:graphic>
      </p:graphicFrame>
    </p:spTree>
    <p:extLst>
      <p:ext uri="{BB962C8B-B14F-4D97-AF65-F5344CB8AC3E}">
        <p14:creationId xmlns:p14="http://schemas.microsoft.com/office/powerpoint/2010/main" val="2788096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rgbClr val="FFFFFF"/>
      </a:lt1>
      <a:dk2>
        <a:srgbClr val="FFFFFF"/>
      </a:dk2>
      <a:lt2>
        <a:srgbClr val="FFFFFF"/>
      </a:lt2>
      <a:accent1>
        <a:srgbClr val="173B6B"/>
      </a:accent1>
      <a:accent2>
        <a:srgbClr val="F0500A"/>
      </a:accent2>
      <a:accent3>
        <a:srgbClr val="13BFB1"/>
      </a:accent3>
      <a:accent4>
        <a:srgbClr val="91140F"/>
      </a:accent4>
      <a:accent5>
        <a:srgbClr val="037EA6"/>
      </a:accent5>
      <a:accent6>
        <a:srgbClr val="00692D"/>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534</Words>
  <Application>Microsoft Office PowerPoint</Application>
  <PresentationFormat>On-screen Show (4:3)</PresentationFormat>
  <Paragraphs>55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SEI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SEIUser</dc:creator>
  <cp:lastModifiedBy>McGonigal, Colin</cp:lastModifiedBy>
  <cp:revision>30</cp:revision>
  <cp:lastPrinted>2015-02-24T21:16:01Z</cp:lastPrinted>
  <dcterms:created xsi:type="dcterms:W3CDTF">2015-02-24T20:42:17Z</dcterms:created>
  <dcterms:modified xsi:type="dcterms:W3CDTF">2019-01-08T15:21:36Z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1712</vt:lpwstr>
  </property>
  <property fmtid="{D5CDD505-2E9C-101B-9397-08002B2CF9AE}" pid="3" name="Jive_LatestUserAccountName">
    <vt:lpwstr>jshon73032</vt:lpwstr>
  </property>
  <property fmtid="{D5CDD505-2E9C-101B-9397-08002B2CF9AE}" pid="4" name="Offisync_UpdateToken">
    <vt:lpwstr>1</vt:lpwstr>
  </property>
  <property fmtid="{D5CDD505-2E9C-101B-9397-08002B2CF9AE}" pid="5" name="Offisync_ProviderInitializationData">
    <vt:lpwstr>https://sei.jiveon.com</vt:lpwstr>
  </property>
  <property fmtid="{D5CDD505-2E9C-101B-9397-08002B2CF9AE}" pid="6" name="Offisync_ServerID">
    <vt:lpwstr>2bde6a04-5b4d-4157-b3f0-c0ef8aef0196</vt:lpwstr>
  </property>
  <property fmtid="{D5CDD505-2E9C-101B-9397-08002B2CF9AE}" pid="7" name="Jive_VersionGuid">
    <vt:lpwstr>dfe78cc3-9876-4e73-8c5d-32093282b1c2</vt:lpwstr>
  </property>
</Properties>
</file>