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3" autoAdjust="0"/>
    <p:restoredTop sz="94660"/>
  </p:normalViewPr>
  <p:slideViewPr>
    <p:cSldViewPr snapToGrid="0">
      <p:cViewPr>
        <p:scale>
          <a:sx n="100" d="100"/>
          <a:sy n="100" d="100"/>
        </p:scale>
        <p:origin x="-1738" y="78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832B7D-FBD9-444F-BC48-D42925F19EAB}" type="datetimeFigureOut">
              <a:rPr lang="en-US" smtClean="0"/>
              <a:t>1/8/2019</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2D-5C7F-4399-9C32-14A20E5AC872}" type="slidenum">
              <a:rPr lang="en-US" smtClean="0"/>
              <a:t>‹#›</a:t>
            </a:fld>
            <a:endParaRPr lang="en-US"/>
          </a:p>
        </p:txBody>
      </p:sp>
    </p:spTree>
    <p:extLst>
      <p:ext uri="{BB962C8B-B14F-4D97-AF65-F5344CB8AC3E}">
        <p14:creationId xmlns:p14="http://schemas.microsoft.com/office/powerpoint/2010/main" val="2954025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1102D-5C7F-4399-9C32-14A20E5AC872}" type="slidenum">
              <a:rPr lang="en-US" smtClean="0"/>
              <a:t>1</a:t>
            </a:fld>
            <a:endParaRPr lang="en-US"/>
          </a:p>
        </p:txBody>
      </p:sp>
    </p:spTree>
    <p:extLst>
      <p:ext uri="{BB962C8B-B14F-4D97-AF65-F5344CB8AC3E}">
        <p14:creationId xmlns:p14="http://schemas.microsoft.com/office/powerpoint/2010/main" val="329835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1/8/2019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sp>
        <p:nvSpPr>
          <p:cNvPr id="10" name="TextBox 9"/>
          <p:cNvSpPr txBox="1"/>
          <p:nvPr/>
        </p:nvSpPr>
        <p:spPr>
          <a:xfrm>
            <a:off x="213692" y="98392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Financial Management – Periodic Accounting Review</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820783224"/>
              </p:ext>
            </p:extLst>
          </p:nvPr>
        </p:nvGraphicFramePr>
        <p:xfrm>
          <a:off x="201814" y="1383974"/>
          <a:ext cx="6453810" cy="397329"/>
        </p:xfrm>
        <a:graphic>
          <a:graphicData uri="http://schemas.openxmlformats.org/drawingml/2006/table">
            <a:tbl>
              <a:tblPr firstRow="1" bandRow="1">
                <a:tableStyleId>{5C22544A-7EE6-4342-B048-85BDC9FD1C3A}</a:tableStyleId>
              </a:tblPr>
              <a:tblGrid>
                <a:gridCol w="3226905"/>
                <a:gridCol w="3226905"/>
              </a:tblGrid>
              <a:tr h="397329">
                <a:tc>
                  <a:txBody>
                    <a:bodyPr/>
                    <a:lstStyle/>
                    <a:p>
                      <a:pPr algn="ctr"/>
                      <a:r>
                        <a:rPr lang="en-US" sz="1600" dirty="0" smtClean="0"/>
                        <a:t>Periodic</a:t>
                      </a:r>
                      <a:r>
                        <a:rPr lang="en-US" sz="1600" baseline="0" dirty="0" smtClean="0"/>
                        <a:t> Accounting Review</a:t>
                      </a:r>
                      <a:endParaRPr lang="en-US" sz="1600" dirty="0"/>
                    </a:p>
                  </a:txBody>
                  <a:tcPr>
                    <a:solidFill>
                      <a:srgbClr val="002060"/>
                    </a:solidFill>
                  </a:tcPr>
                </a:tc>
                <a:tc>
                  <a:txBody>
                    <a:bodyPr/>
                    <a:lstStyle/>
                    <a:p>
                      <a:pPr algn="ctr"/>
                      <a:r>
                        <a:rPr lang="en-US" sz="1600" dirty="0" smtClean="0"/>
                        <a:t>Periodic Revenue Reconciliation</a:t>
                      </a:r>
                      <a:r>
                        <a:rPr lang="en-US" sz="1600" baseline="0" dirty="0" smtClean="0"/>
                        <a:t> </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134975739"/>
              </p:ext>
            </p:extLst>
          </p:nvPr>
        </p:nvGraphicFramePr>
        <p:xfrm>
          <a:off x="213692" y="2563964"/>
          <a:ext cx="6453808" cy="5013960"/>
        </p:xfrm>
        <a:graphic>
          <a:graphicData uri="http://schemas.openxmlformats.org/drawingml/2006/table">
            <a:tbl>
              <a:tblPr bandRow="1">
                <a:tableStyleId>{5C22544A-7EE6-4342-B048-85BDC9FD1C3A}</a:tableStyleId>
              </a:tblPr>
              <a:tblGrid>
                <a:gridCol w="704112"/>
                <a:gridCol w="1139595"/>
                <a:gridCol w="4610101"/>
              </a:tblGrid>
              <a:tr h="16236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51239">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35671">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1414532">
                <a:tc>
                  <a:txBody>
                    <a:bodyPr/>
                    <a:lstStyle/>
                    <a:p>
                      <a:pPr algn="ctr"/>
                      <a:r>
                        <a:rPr lang="en-US" sz="900" dirty="0" smtClean="0">
                          <a:latin typeface="Arial" panose="020B0604020202020204" pitchFamily="34" charset="0"/>
                          <a:cs typeface="Arial" panose="020B0604020202020204" pitchFamily="34" charset="0"/>
                        </a:rPr>
                        <a:t>Client</a:t>
                      </a:r>
                      <a:r>
                        <a:rPr lang="en-US" sz="900" baseline="0" dirty="0" smtClean="0">
                          <a:latin typeface="Arial" panose="020B0604020202020204" pitchFamily="34" charset="0"/>
                          <a:cs typeface="Arial" panose="020B0604020202020204" pitchFamily="34" charset="0"/>
                        </a:rPr>
                        <a:t> Service Associate </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Confirm Financial</a:t>
                      </a:r>
                      <a:r>
                        <a:rPr lang="en-US" sz="900" baseline="0" dirty="0" smtClean="0">
                          <a:latin typeface="Arial" panose="020B0604020202020204" pitchFamily="34" charset="0"/>
                          <a:cs typeface="Arial" panose="020B0604020202020204" pitchFamily="34" charset="0"/>
                        </a:rPr>
                        <a:t> Reports Needed by Advisor</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3 Weeks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Work</a:t>
                      </a:r>
                      <a:r>
                        <a:rPr lang="en-US" sz="900" b="1" baseline="0" dirty="0" smtClean="0">
                          <a:effectLst/>
                          <a:latin typeface="Arial" panose="020B0604020202020204" pitchFamily="34" charset="0"/>
                          <a:cs typeface="Arial" panose="020B0604020202020204" pitchFamily="34" charset="0"/>
                        </a:rPr>
                        <a:t> with the Advisor to identify the types of reports needed for the review</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Analysis varies firm-to-firm but t</a:t>
                      </a:r>
                      <a:r>
                        <a:rPr lang="en-US" sz="900" b="0" dirty="0" smtClean="0">
                          <a:effectLst/>
                          <a:latin typeface="Arial" panose="020B0604020202020204" pitchFamily="34" charset="0"/>
                          <a:cs typeface="Arial" panose="020B0604020202020204" pitchFamily="34" charset="0"/>
                        </a:rPr>
                        <a:t>ypically, the following </a:t>
                      </a:r>
                      <a:r>
                        <a:rPr lang="en-US" sz="900" dirty="0" smtClean="0">
                          <a:effectLst/>
                          <a:latin typeface="Arial" panose="020B0604020202020204" pitchFamily="34" charset="0"/>
                          <a:cs typeface="Arial" panose="020B0604020202020204" pitchFamily="34" charset="0"/>
                        </a:rPr>
                        <a:t>reports are needed:</a:t>
                      </a:r>
                      <a:r>
                        <a:rPr lang="en-US" sz="900" baseline="0" dirty="0" smtClean="0">
                          <a:effectLst/>
                          <a:latin typeface="Arial" panose="020B0604020202020204" pitchFamily="34" charset="0"/>
                          <a:cs typeface="Arial" panose="020B0604020202020204" pitchFamily="34" charset="0"/>
                        </a:rPr>
                        <a:t> </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Balance sheet</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Income statement</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Cash flow statement</a:t>
                      </a:r>
                    </a:p>
                    <a:p>
                      <a:pPr marL="1085850" lvl="2"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Tax liability review</a:t>
                      </a:r>
                      <a:endParaRPr lang="en-US" sz="900" b="1" dirty="0" smtClean="0">
                        <a:effectLst/>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the Advisor’s preferences for receiving</a:t>
                      </a:r>
                      <a:r>
                        <a:rPr lang="en-US" sz="900" b="1" baseline="0" dirty="0" smtClean="0">
                          <a:effectLst/>
                          <a:latin typeface="Arial" panose="020B0604020202020204" pitchFamily="34" charset="0"/>
                          <a:cs typeface="Arial" panose="020B0604020202020204" pitchFamily="34" charset="0"/>
                        </a:rPr>
                        <a:t> the reports from the accountant</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Examples of Advisor preferences might include whether the Advisor wants: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To receive the reports before the meeting in order to review them beforehand to prepare questions or concerns ahead-of-time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To receive a hard versus soft copy of the reports for record-keeping purposes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 specific comparison of previous and current reports in order to track progress towards specific goals</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 cover letter summarizing the overall trends demonstrated in the reports that should be discussed during the review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0942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Client</a:t>
                      </a:r>
                      <a:r>
                        <a:rPr lang="en-US" sz="900" baseline="0" dirty="0" smtClean="0">
                          <a:latin typeface="Arial" panose="020B0604020202020204" pitchFamily="34" charset="0"/>
                          <a:cs typeface="Arial" panose="020B0604020202020204" pitchFamily="34" charset="0"/>
                        </a:rPr>
                        <a:t> Service Associate </a:t>
                      </a:r>
                      <a:endParaRPr lang="en-US" sz="900" dirty="0" smtClean="0">
                        <a:latin typeface="Arial" panose="020B0604020202020204" pitchFamily="34" charset="0"/>
                        <a:cs typeface="Arial" panose="020B0604020202020204" pitchFamily="34" charset="0"/>
                      </a:endParaRP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Contact Accountant to Schedule Review</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a:t>
                      </a:r>
                      <a:r>
                        <a:rPr lang="en-US" sz="900" b="0" i="0" u="none" strike="noStrike" kern="1200" baseline="0" smtClean="0">
                          <a:solidFill>
                            <a:schemeClr val="tx1"/>
                          </a:solidFill>
                          <a:latin typeface="Arial" panose="020B0604020202020204" pitchFamily="34" charset="0"/>
                          <a:ea typeface="+mn-ea"/>
                          <a:cs typeface="Arial" panose="020B0604020202020204" pitchFamily="34" charset="0"/>
                        </a:rPr>
                        <a:t>: 3 </a:t>
                      </a: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Weeks Before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1" dirty="0" smtClean="0">
                          <a:effectLst/>
                          <a:latin typeface="Arial" panose="020B0604020202020204" pitchFamily="34" charset="0"/>
                          <a:cs typeface="Arial" panose="020B0604020202020204" pitchFamily="34" charset="0"/>
                        </a:rPr>
                        <a:t>When</a:t>
                      </a:r>
                      <a:r>
                        <a:rPr lang="en-US" sz="900" b="1" i="1" baseline="0" dirty="0" smtClean="0">
                          <a:effectLst/>
                          <a:latin typeface="Arial" panose="020B0604020202020204" pitchFamily="34" charset="0"/>
                          <a:cs typeface="Arial" panose="020B0604020202020204" pitchFamily="34" charset="0"/>
                        </a:rPr>
                        <a:t> scheduling be sure to take</a:t>
                      </a:r>
                      <a:r>
                        <a:rPr lang="en-US" sz="900" b="1" i="1" dirty="0" smtClean="0">
                          <a:effectLst/>
                          <a:latin typeface="Arial" panose="020B0604020202020204" pitchFamily="34" charset="0"/>
                          <a:cs typeface="Arial" panose="020B0604020202020204" pitchFamily="34" charset="0"/>
                        </a:rPr>
                        <a:t> into consideration the amount of time required to generate reports needed for this review</a:t>
                      </a:r>
                      <a:endParaRPr lang="en-US" sz="900" b="1"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Book the room, resources, and attendees for the review</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Request  the accountant to produce</a:t>
                      </a:r>
                      <a:r>
                        <a:rPr lang="en-US" sz="900" b="1" baseline="0" dirty="0" smtClean="0">
                          <a:effectLst/>
                          <a:latin typeface="Arial" panose="020B0604020202020204" pitchFamily="34" charset="0"/>
                          <a:cs typeface="Arial" panose="020B0604020202020204" pitchFamily="34" charset="0"/>
                        </a:rPr>
                        <a:t> the </a:t>
                      </a:r>
                      <a:r>
                        <a:rPr lang="en-US" sz="900" b="1" dirty="0" smtClean="0">
                          <a:effectLst/>
                          <a:latin typeface="Arial" panose="020B0604020202020204" pitchFamily="34" charset="0"/>
                          <a:cs typeface="Arial" panose="020B0604020202020204" pitchFamily="34" charset="0"/>
                        </a:rPr>
                        <a:t>reports identified by the Advisor</a:t>
                      </a:r>
                      <a:r>
                        <a:rPr lang="en-US" sz="900" b="1" baseline="0" dirty="0" smtClean="0">
                          <a:effectLst/>
                          <a:latin typeface="Arial" panose="020B0604020202020204" pitchFamily="34" charset="0"/>
                          <a:cs typeface="Arial" panose="020B0604020202020204" pitchFamily="34" charset="0"/>
                        </a:rPr>
                        <a:t> in preparation for the review  </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Generally the</a:t>
                      </a:r>
                      <a:r>
                        <a:rPr lang="en-US" sz="900" b="0" baseline="0" dirty="0" smtClean="0">
                          <a:effectLst/>
                          <a:latin typeface="Arial" panose="020B0604020202020204" pitchFamily="34" charset="0"/>
                          <a:cs typeface="Arial" panose="020B0604020202020204" pitchFamily="34" charset="0"/>
                        </a:rPr>
                        <a:t> types of reports needed for the review become standard overtime, unless there is a specific event or issue that requires the accountant to create an additional deliverable for the review</a:t>
                      </a:r>
                    </a:p>
                    <a:p>
                      <a:pPr marL="171450" lvl="0" indent="-171450">
                        <a:buFont typeface="Arial" panose="020B0604020202020204" pitchFamily="34" charset="0"/>
                        <a:buChar char="•"/>
                      </a:pPr>
                      <a:r>
                        <a:rPr lang="en-US" sz="900" b="1" baseline="0" dirty="0" smtClean="0">
                          <a:effectLst/>
                          <a:latin typeface="Arial" panose="020B0604020202020204" pitchFamily="34" charset="0"/>
                          <a:cs typeface="Arial" panose="020B0604020202020204" pitchFamily="34" charset="0"/>
                        </a:rPr>
                        <a:t>Ensure the accountant is aware of the Advisor’s preferences for receiving those reports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the Advisor wants the reports before the review, set a reminder to follow-up with the accountant to ensure the reports are provided on the requested due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206482" y="1806475"/>
            <a:ext cx="6461018" cy="707886"/>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smtClean="0">
                <a:latin typeface="Arial" panose="020B0604020202020204" pitchFamily="34" charset="0"/>
                <a:cs typeface="Arial" panose="020B0604020202020204" pitchFamily="34" charset="0"/>
              </a:rPr>
              <a:t>This workflow describes all the steps required to formally review the financial health of the business with the firm’s accountant. This is an important of part of properly evaluating and managing the firm’s finances in order to ensure the firm’s financial objectives align with the firm’s overall business strategy. Best practice is to conduct a Periodic Accounting </a:t>
            </a:r>
            <a:r>
              <a:rPr lang="en-US" sz="1000" dirty="0">
                <a:latin typeface="Arial" panose="020B0604020202020204" pitchFamily="34" charset="0"/>
                <a:cs typeface="Arial" panose="020B0604020202020204" pitchFamily="34" charset="0"/>
              </a:rPr>
              <a:t>R</a:t>
            </a:r>
            <a:r>
              <a:rPr lang="en-US" sz="1000" dirty="0" smtClean="0">
                <a:latin typeface="Arial" panose="020B0604020202020204" pitchFamily="34" charset="0"/>
                <a:cs typeface="Arial" panose="020B0604020202020204" pitchFamily="34" charset="0"/>
              </a:rPr>
              <a:t>eview on a quarterly basis, at the end of every financial quarter. </a:t>
            </a:r>
            <a:endParaRPr lang="en-US" sz="1000" dirty="0"/>
          </a:p>
        </p:txBody>
      </p:sp>
      <p:sp>
        <p:nvSpPr>
          <p:cNvPr id="13" name="TextBox 12"/>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Tree>
    <p:extLst>
      <p:ext uri="{BB962C8B-B14F-4D97-AF65-F5344CB8AC3E}">
        <p14:creationId xmlns:p14="http://schemas.microsoft.com/office/powerpoint/2010/main" val="144232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3672483251"/>
              </p:ext>
            </p:extLst>
          </p:nvPr>
        </p:nvGraphicFramePr>
        <p:xfrm>
          <a:off x="213693" y="1876331"/>
          <a:ext cx="6436489" cy="3916680"/>
        </p:xfrm>
        <a:graphic>
          <a:graphicData uri="http://schemas.openxmlformats.org/drawingml/2006/table">
            <a:tbl>
              <a:tblPr bandRow="1">
                <a:tableStyleId>{5C22544A-7EE6-4342-B048-85BDC9FD1C3A}</a:tableStyleId>
              </a:tblPr>
              <a:tblGrid>
                <a:gridCol w="704112"/>
                <a:gridCol w="1139595"/>
                <a:gridCol w="4592782"/>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271409">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Conduct</a:t>
                      </a:r>
                      <a:r>
                        <a:rPr lang="en-US" sz="900" baseline="0" dirty="0" smtClean="0">
                          <a:latin typeface="Arial" panose="020B0604020202020204" pitchFamily="34" charset="0"/>
                          <a:cs typeface="Arial" panose="020B0604020202020204" pitchFamily="34" charset="0"/>
                        </a:rPr>
                        <a:t> Review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reports with the accountant and the firm’s progress to goals</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firm deficiencies and opportunities</a:t>
                      </a:r>
                      <a:r>
                        <a:rPr lang="en-US" sz="900" b="1" baseline="0" dirty="0" smtClean="0">
                          <a:effectLst/>
                          <a:latin typeface="Arial" panose="020B0604020202020204" pitchFamily="34" charset="0"/>
                          <a:cs typeface="Arial" panose="020B0604020202020204" pitchFamily="34" charset="0"/>
                        </a:rPr>
                        <a:t> laid out in the reports</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If there’s a specific issue</a:t>
                      </a:r>
                      <a:r>
                        <a:rPr lang="en-US" sz="900" b="0" baseline="0" dirty="0" smtClean="0">
                          <a:effectLst/>
                          <a:latin typeface="Arial" panose="020B0604020202020204" pitchFamily="34" charset="0"/>
                          <a:cs typeface="Arial" panose="020B0604020202020204" pitchFamily="34" charset="0"/>
                        </a:rPr>
                        <a:t> identified within the report, ask the accountant for recommendations for addressing it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Discuss any variances or inconsistencies within the reports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Ask</a:t>
                      </a:r>
                      <a:r>
                        <a:rPr lang="en-US" sz="900" b="0" baseline="0" dirty="0" smtClean="0">
                          <a:effectLst/>
                          <a:latin typeface="Arial" panose="020B0604020202020204" pitchFamily="34" charset="0"/>
                          <a:cs typeface="Arial" panose="020B0604020202020204" pitchFamily="34" charset="0"/>
                        </a:rPr>
                        <a:t> the accountant explain the reason for such variances and / or how they impact the overall report or financial health of the firm</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if the firm should make any changes based on what was discussed</a:t>
                      </a:r>
                      <a:endParaRPr lang="en-US" sz="90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latin typeface="Arial" panose="020B0604020202020204" pitchFamily="34" charset="0"/>
                          <a:cs typeface="Arial" panose="020B0604020202020204" pitchFamily="34" charset="0"/>
                        </a:rPr>
                        <a:t>This should be a combination</a:t>
                      </a:r>
                      <a:r>
                        <a:rPr lang="en-US" sz="900" baseline="0" dirty="0" smtClean="0">
                          <a:latin typeface="Arial" panose="020B0604020202020204" pitchFamily="34" charset="0"/>
                          <a:cs typeface="Arial" panose="020B0604020202020204" pitchFamily="34" charset="0"/>
                        </a:rPr>
                        <a:t> of the accountant’s professional recommendations and the Advisor’s final decision on the matter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222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Advisor</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Present Findings</a:t>
                      </a:r>
                      <a:r>
                        <a:rPr lang="en-US" sz="900" baseline="0" dirty="0" smtClean="0">
                          <a:latin typeface="Arial" panose="020B0604020202020204" pitchFamily="34" charset="0"/>
                          <a:cs typeface="Arial" panose="020B0604020202020204" pitchFamily="34" charset="0"/>
                        </a:rPr>
                        <a:t> to Team &amp; Identify Changes</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1 Week After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Schedule team meeting to present the findings from</a:t>
                      </a:r>
                      <a:r>
                        <a:rPr lang="en-US" sz="900" b="1" baseline="0" dirty="0" smtClean="0">
                          <a:effectLst/>
                          <a:latin typeface="Arial" panose="020B0604020202020204" pitchFamily="34" charset="0"/>
                          <a:cs typeface="Arial" panose="020B0604020202020204" pitchFamily="34" charset="0"/>
                        </a:rPr>
                        <a:t> the accounting review</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Highlight progress to financial goals and explain the</a:t>
                      </a:r>
                      <a:r>
                        <a:rPr lang="en-US" sz="900" b="1" baseline="0" dirty="0" smtClean="0">
                          <a:effectLst/>
                          <a:latin typeface="Arial" panose="020B0604020202020204" pitchFamily="34" charset="0"/>
                          <a:cs typeface="Arial" panose="020B0604020202020204" pitchFamily="34" charset="0"/>
                        </a:rPr>
                        <a:t> overall impact to the firm</a:t>
                      </a:r>
                      <a:endParaRPr lang="en-US" sz="900" b="1" dirty="0" smtClean="0">
                        <a:effectLst/>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sure to celebrate the firm’s accomplishments to keep things positive so the team feels empowered to keep working and achieving </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Identify firm deficiencies and opportunities</a:t>
                      </a:r>
                      <a:r>
                        <a:rPr lang="en-US" sz="900" b="1" baseline="0" dirty="0" smtClean="0">
                          <a:effectLst/>
                          <a:latin typeface="Arial" panose="020B0604020202020204" pitchFamily="34" charset="0"/>
                          <a:cs typeface="Arial" panose="020B0604020202020204" pitchFamily="34" charset="0"/>
                        </a:rPr>
                        <a:t> for improving the overall financial health of the firm</a:t>
                      </a:r>
                      <a:endParaRPr lang="en-US" sz="900" b="0" baseline="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Collect feedback from the</a:t>
                      </a:r>
                      <a:r>
                        <a:rPr lang="en-US" sz="900" b="1" baseline="0" dirty="0" smtClean="0">
                          <a:effectLst/>
                          <a:latin typeface="Arial" panose="020B0604020202020204" pitchFamily="34" charset="0"/>
                          <a:cs typeface="Arial" panose="020B0604020202020204" pitchFamily="34" charset="0"/>
                        </a:rPr>
                        <a:t> employees</a:t>
                      </a:r>
                      <a:r>
                        <a:rPr lang="en-US" sz="900" b="1" dirty="0" smtClean="0">
                          <a:effectLst/>
                          <a:latin typeface="Arial" panose="020B0604020202020204" pitchFamily="34" charset="0"/>
                          <a:cs typeface="Arial" panose="020B0604020202020204" pitchFamily="34" charset="0"/>
                        </a:rPr>
                        <a:t> and answer any questions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Determine changes to be implemented within firm based off of these findings</a:t>
                      </a:r>
                      <a:endParaRPr lang="en-US" sz="90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If changes do need to be made, be specific about:</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What those changes are</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How they’ll be implemented</a:t>
                      </a:r>
                    </a:p>
                    <a:p>
                      <a:pPr marL="1085850" lvl="2"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Who is responsible for seeing those through</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4" name="TextBox 13"/>
          <p:cNvSpPr txBox="1"/>
          <p:nvPr/>
        </p:nvSpPr>
        <p:spPr>
          <a:xfrm>
            <a:off x="213692" y="98392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Financial Management – Periodic Accounting Review</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410217629"/>
              </p:ext>
            </p:extLst>
          </p:nvPr>
        </p:nvGraphicFramePr>
        <p:xfrm>
          <a:off x="201814" y="1383974"/>
          <a:ext cx="6453810" cy="397329"/>
        </p:xfrm>
        <a:graphic>
          <a:graphicData uri="http://schemas.openxmlformats.org/drawingml/2006/table">
            <a:tbl>
              <a:tblPr firstRow="1" bandRow="1">
                <a:tableStyleId>{5C22544A-7EE6-4342-B048-85BDC9FD1C3A}</a:tableStyleId>
              </a:tblPr>
              <a:tblGrid>
                <a:gridCol w="3226905"/>
                <a:gridCol w="3226905"/>
              </a:tblGrid>
              <a:tr h="397329">
                <a:tc>
                  <a:txBody>
                    <a:bodyPr/>
                    <a:lstStyle/>
                    <a:p>
                      <a:pPr algn="ctr"/>
                      <a:r>
                        <a:rPr lang="en-US" sz="1600" dirty="0" smtClean="0"/>
                        <a:t>Periodic</a:t>
                      </a:r>
                      <a:r>
                        <a:rPr lang="en-US" sz="1600" baseline="0" dirty="0" smtClean="0"/>
                        <a:t> Accounting Review</a:t>
                      </a:r>
                      <a:endParaRPr lang="en-US" sz="1600" dirty="0"/>
                    </a:p>
                  </a:txBody>
                  <a:tcPr>
                    <a:solidFill>
                      <a:srgbClr val="002060"/>
                    </a:solidFill>
                  </a:tcPr>
                </a:tc>
                <a:tc>
                  <a:txBody>
                    <a:bodyPr/>
                    <a:lstStyle/>
                    <a:p>
                      <a:pPr algn="ctr"/>
                      <a:r>
                        <a:rPr lang="en-US" sz="1600" dirty="0" smtClean="0"/>
                        <a:t>Periodic Revenue Reconciliation</a:t>
                      </a:r>
                      <a:r>
                        <a:rPr lang="en-US" sz="1600" baseline="0" dirty="0" smtClean="0"/>
                        <a:t> </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rot="5400000" flipH="1">
            <a:off x="1153392" y="-1153391"/>
            <a:ext cx="997527" cy="3304310"/>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5400000" flipV="1">
            <a:off x="5004694" y="7290694"/>
            <a:ext cx="859502" cy="2847109"/>
          </a:xfrm>
          <a:prstGeom prst="triangle">
            <a:avLst>
              <a:gd name="adj" fmla="val 10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692" y="165136"/>
            <a:ext cx="1313771" cy="232437"/>
          </a:xfrm>
          <a:prstGeom prst="rect">
            <a:avLst/>
          </a:prstGeom>
        </p:spPr>
      </p:pic>
      <p:sp>
        <p:nvSpPr>
          <p:cNvPr id="8" name="TextBox 7"/>
          <p:cNvSpPr txBox="1"/>
          <p:nvPr/>
        </p:nvSpPr>
        <p:spPr>
          <a:xfrm>
            <a:off x="5792128" y="8838073"/>
            <a:ext cx="1023037" cy="215444"/>
          </a:xfrm>
          <a:prstGeom prst="rect">
            <a:avLst/>
          </a:prstGeom>
          <a:noFill/>
        </p:spPr>
        <p:txBody>
          <a:bodyPr wrap="none" rtlCol="0">
            <a:spAutoFit/>
          </a:bodyPr>
          <a:lstStyle/>
          <a:p>
            <a:r>
              <a:rPr lang="en-US" sz="800" b="1" dirty="0" smtClean="0">
                <a:solidFill>
                  <a:schemeClr val="bg1"/>
                </a:solidFill>
                <a:latin typeface="Arial" panose="020B0604020202020204" pitchFamily="34" charset="0"/>
                <a:cs typeface="Arial" panose="020B0604020202020204" pitchFamily="34" charset="0"/>
              </a:rPr>
              <a:t>sei.com/advisors</a:t>
            </a:r>
            <a:endParaRPr lang="en-US" sz="800" b="1" dirty="0">
              <a:solidFill>
                <a:schemeClr val="bg1"/>
              </a:solidFill>
              <a:latin typeface="Arial" panose="020B0604020202020204" pitchFamily="34" charset="0"/>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978614651"/>
              </p:ext>
            </p:extLst>
          </p:nvPr>
        </p:nvGraphicFramePr>
        <p:xfrm>
          <a:off x="213693" y="1881393"/>
          <a:ext cx="6436489" cy="2453640"/>
        </p:xfrm>
        <a:graphic>
          <a:graphicData uri="http://schemas.openxmlformats.org/drawingml/2006/table">
            <a:tbl>
              <a:tblPr bandRow="1">
                <a:tableStyleId>{5C22544A-7EE6-4342-B048-85BDC9FD1C3A}</a:tableStyleId>
              </a:tblPr>
              <a:tblGrid>
                <a:gridCol w="704112"/>
                <a:gridCol w="1139595"/>
                <a:gridCol w="4592782"/>
              </a:tblGrid>
              <a:tr h="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440883">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Oversee Tasks to Monitor</a:t>
                      </a:r>
                      <a:r>
                        <a:rPr lang="en-US" sz="900" baseline="0" dirty="0" smtClean="0">
                          <a:latin typeface="Arial" panose="020B0604020202020204" pitchFamily="34" charset="0"/>
                          <a:cs typeface="Arial" panose="020B0604020202020204" pitchFamily="34" charset="0"/>
                        </a:rPr>
                        <a:t> Financial Health</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baseline="0" dirty="0" smtClean="0">
                          <a:solidFill>
                            <a:schemeClr val="tx1"/>
                          </a:solidFill>
                          <a:latin typeface="Arial" panose="020B0604020202020204" pitchFamily="34" charset="0"/>
                          <a:ea typeface="+mn-ea"/>
                          <a:cs typeface="Arial" panose="020B0604020202020204" pitchFamily="34" charset="0"/>
                        </a:rPr>
                        <a:t>Due: 2 Weeks After Meeting</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Reinforce any changes that need to be made within firm to the team</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Distribute </a:t>
                      </a:r>
                      <a:r>
                        <a:rPr lang="en-US" sz="900" b="0" baseline="0" dirty="0" smtClean="0">
                          <a:effectLst/>
                          <a:latin typeface="Arial" panose="020B0604020202020204" pitchFamily="34" charset="0"/>
                          <a:cs typeface="Arial" panose="020B0604020202020204" pitchFamily="34" charset="0"/>
                        </a:rPr>
                        <a:t>a summary of what those changes are on paper or via email to the team as appropriate and file for record-keeping purposes</a:t>
                      </a:r>
                      <a:endParaRPr lang="en-US" sz="900" b="0"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Assign any follow-up tasks to team members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Ensure</a:t>
                      </a:r>
                      <a:r>
                        <a:rPr lang="en-US" sz="900" b="0" baseline="0" dirty="0" smtClean="0">
                          <a:effectLst/>
                          <a:latin typeface="Arial" panose="020B0604020202020204" pitchFamily="34" charset="0"/>
                          <a:cs typeface="Arial" panose="020B0604020202020204" pitchFamily="34" charset="0"/>
                        </a:rPr>
                        <a:t> every team member is aware of what role they play in ensuring the tasks are executed and implemented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baseline="0" dirty="0" smtClean="0">
                          <a:effectLst/>
                          <a:latin typeface="Arial" panose="020B0604020202020204" pitchFamily="34" charset="0"/>
                          <a:cs typeface="Arial" panose="020B0604020202020204" pitchFamily="34" charset="0"/>
                        </a:rPr>
                        <a:t>If changed behavior is required of any team members, set reminders to periodically check-in to monitor and ensure appropriate efforts are being made</a:t>
                      </a:r>
                      <a:endParaRPr lang="en-US" sz="900" b="1" dirty="0" smtClean="0">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effectLst/>
                          <a:latin typeface="Arial" panose="020B0604020202020204" pitchFamily="34" charset="0"/>
                          <a:cs typeface="Arial" panose="020B0604020202020204" pitchFamily="34" charset="0"/>
                        </a:rPr>
                        <a:t>Launch the "Periodic Accounting Review" workflow again</a:t>
                      </a:r>
                      <a:endParaRPr lang="en-US" sz="900" dirty="0" smtClean="0">
                        <a:latin typeface="Arial" panose="020B0604020202020204" pitchFamily="34" charset="0"/>
                        <a:cs typeface="Arial" panose="020B0604020202020204" pitchFamily="34" charset="0"/>
                      </a:endParaRPr>
                    </a:p>
                    <a:p>
                      <a:pPr marL="6286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dirty="0" smtClean="0">
                          <a:effectLst/>
                          <a:latin typeface="Arial" panose="020B0604020202020204" pitchFamily="34" charset="0"/>
                          <a:cs typeface="Arial" panose="020B0604020202020204" pitchFamily="34" charset="0"/>
                        </a:rPr>
                        <a:t>Typicall</a:t>
                      </a:r>
                      <a:r>
                        <a:rPr lang="en-US" sz="900" b="0" baseline="0" dirty="0" smtClean="0">
                          <a:effectLst/>
                          <a:latin typeface="Arial" panose="020B0604020202020204" pitchFamily="34" charset="0"/>
                          <a:cs typeface="Arial" panose="020B0604020202020204" pitchFamily="34" charset="0"/>
                        </a:rPr>
                        <a:t>y this is launched on a quarterly basis, at the end of every financial quarter, to continue to track and monitor the financial health of the firm</a:t>
                      </a:r>
                      <a:endParaRPr lang="en-US" sz="9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206482" y="8914783"/>
            <a:ext cx="3494867" cy="215444"/>
          </a:xfrm>
          <a:prstGeom prst="rect">
            <a:avLst/>
          </a:prstGeom>
          <a:noFill/>
        </p:spPr>
        <p:txBody>
          <a:bodyPr wrap="none" rtlCol="0">
            <a:spAutoFit/>
          </a:bodyPr>
          <a:lstStyle/>
          <a:p>
            <a:pPr lvl="0"/>
            <a:r>
              <a:rPr lang="en-US" sz="800" dirty="0"/>
              <a:t>© 2015 SEI. This information is proprietary.  No further distribution is intended.</a:t>
            </a:r>
          </a:p>
        </p:txBody>
      </p:sp>
      <p:sp>
        <p:nvSpPr>
          <p:cNvPr id="14" name="TextBox 13"/>
          <p:cNvSpPr txBox="1"/>
          <p:nvPr/>
        </p:nvSpPr>
        <p:spPr>
          <a:xfrm>
            <a:off x="213692" y="983925"/>
            <a:ext cx="6453808" cy="461665"/>
          </a:xfrm>
          <a:prstGeom prst="rect">
            <a:avLst/>
          </a:prstGeom>
          <a:noFill/>
        </p:spPr>
        <p:txBody>
          <a:bodyPr wrap="square" rtlCol="0">
            <a:spAutoFit/>
          </a:bodyPr>
          <a:lstStyle/>
          <a:p>
            <a:r>
              <a:rPr lang="en-US" sz="1400" b="1" dirty="0" smtClean="0">
                <a:solidFill>
                  <a:schemeClr val="accent1"/>
                </a:solidFill>
                <a:latin typeface="Arial" panose="020B0604020202020204" pitchFamily="34" charset="0"/>
                <a:cs typeface="Arial" panose="020B0604020202020204" pitchFamily="34" charset="0"/>
              </a:rPr>
              <a:t>Financial Management – Periodic Accounting Review</a:t>
            </a:r>
          </a:p>
          <a:p>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882626273"/>
              </p:ext>
            </p:extLst>
          </p:nvPr>
        </p:nvGraphicFramePr>
        <p:xfrm>
          <a:off x="201814" y="1383974"/>
          <a:ext cx="6453810" cy="397329"/>
        </p:xfrm>
        <a:graphic>
          <a:graphicData uri="http://schemas.openxmlformats.org/drawingml/2006/table">
            <a:tbl>
              <a:tblPr firstRow="1" bandRow="1">
                <a:tableStyleId>{5C22544A-7EE6-4342-B048-85BDC9FD1C3A}</a:tableStyleId>
              </a:tblPr>
              <a:tblGrid>
                <a:gridCol w="3226905"/>
                <a:gridCol w="3226905"/>
              </a:tblGrid>
              <a:tr h="397329">
                <a:tc>
                  <a:txBody>
                    <a:bodyPr/>
                    <a:lstStyle/>
                    <a:p>
                      <a:pPr algn="ctr"/>
                      <a:r>
                        <a:rPr lang="en-US" sz="1600" dirty="0" smtClean="0"/>
                        <a:t>Periodic</a:t>
                      </a:r>
                      <a:r>
                        <a:rPr lang="en-US" sz="1600" baseline="0" dirty="0" smtClean="0"/>
                        <a:t> Accounting Review</a:t>
                      </a:r>
                      <a:endParaRPr lang="en-US" sz="1600" dirty="0"/>
                    </a:p>
                  </a:txBody>
                  <a:tcPr>
                    <a:solidFill>
                      <a:srgbClr val="002060"/>
                    </a:solidFill>
                  </a:tcPr>
                </a:tc>
                <a:tc>
                  <a:txBody>
                    <a:bodyPr/>
                    <a:lstStyle/>
                    <a:p>
                      <a:pPr algn="ctr"/>
                      <a:r>
                        <a:rPr lang="en-US" sz="1600" dirty="0" smtClean="0"/>
                        <a:t>Periodic Revenue Reconciliation</a:t>
                      </a:r>
                      <a:r>
                        <a:rPr lang="en-US" sz="1600" baseline="0" dirty="0" smtClean="0"/>
                        <a:t> </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278809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800</Words>
  <Application>Microsoft Office PowerPoint</Application>
  <PresentationFormat>On-screen Show (4:3)</PresentationFormat>
  <Paragraphs>92</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30</cp:revision>
  <cp:lastPrinted>2015-02-24T21:16:01Z</cp:lastPrinted>
  <dcterms:created xsi:type="dcterms:W3CDTF">2015-02-24T20:42:17Z</dcterms:created>
  <dcterms:modified xsi:type="dcterms:W3CDTF">2019-01-08T15:19:55Z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VersionGuid">
    <vt:lpwstr>3ad8f1c2-e0c5-4190-b7c8-79171b5c5b5b</vt:lpwstr>
  </property>
  <property fmtid="{D5CDD505-2E9C-101B-9397-08002B2CF9AE}" pid="3" name="Offisync_UniqueId">
    <vt:lpwstr>1717</vt:lpwstr>
  </property>
  <property fmtid="{D5CDD505-2E9C-101B-9397-08002B2CF9AE}" pid="4" name="Jive_LatestUserAccountName">
    <vt:lpwstr>jshon73032</vt:lpwstr>
  </property>
  <property fmtid="{D5CDD505-2E9C-101B-9397-08002B2CF9AE}" pid="5" name="Offisync_UpdateToken">
    <vt:lpwstr>1</vt:lpwstr>
  </property>
  <property fmtid="{D5CDD505-2E9C-101B-9397-08002B2CF9AE}" pid="6" name="Offisync_ProviderInitializationData">
    <vt:lpwstr>https://sei.jiveon.com</vt:lpwstr>
  </property>
  <property fmtid="{D5CDD505-2E9C-101B-9397-08002B2CF9AE}" pid="7" name="Offisync_ServerID">
    <vt:lpwstr>2bde6a04-5b4d-4157-b3f0-c0ef8aef0196</vt:lpwstr>
  </property>
</Properties>
</file>