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3" autoAdjust="0"/>
    <p:restoredTop sz="94660"/>
  </p:normalViewPr>
  <p:slideViewPr>
    <p:cSldViewPr snapToGrid="0">
      <p:cViewPr>
        <p:scale>
          <a:sx n="110" d="100"/>
          <a:sy n="110" d="100"/>
        </p:scale>
        <p:origin x="-1531" y="1075"/>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329757191"/>
              </p:ext>
            </p:extLst>
          </p:nvPr>
        </p:nvGraphicFramePr>
        <p:xfrm>
          <a:off x="213692" y="2700645"/>
          <a:ext cx="6453808" cy="336804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0">
                <a:tc>
                  <a:txBody>
                    <a:bodyPr/>
                    <a:lstStyle/>
                    <a:p>
                      <a:pPr algn="ctr"/>
                      <a:r>
                        <a:rPr lang="en-US" sz="900" dirty="0" smtClean="0">
                          <a:latin typeface="Arial" panose="020B0604020202020204" pitchFamily="34" charset="0"/>
                          <a:cs typeface="Arial" panose="020B0604020202020204" pitchFamily="34" charset="0"/>
                        </a:rPr>
                        <a:t>Client Associate 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Survey Office to Assess</a:t>
                      </a:r>
                      <a:r>
                        <a:rPr lang="en-US" sz="900" baseline="0" dirty="0" smtClean="0">
                          <a:latin typeface="Arial" panose="020B0604020202020204" pitchFamily="34" charset="0"/>
                          <a:cs typeface="Arial" panose="020B0604020202020204" pitchFamily="34" charset="0"/>
                        </a:rPr>
                        <a:t> Maintenance Needed</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Ask team members what supplies they need,</a:t>
                      </a:r>
                      <a:r>
                        <a:rPr lang="en-US" sz="900" b="1" baseline="0" dirty="0" smtClean="0">
                          <a:effectLst/>
                          <a:latin typeface="Arial" panose="020B0604020202020204" pitchFamily="34" charset="0"/>
                          <a:cs typeface="Arial" panose="020B0604020202020204" pitchFamily="34" charset="0"/>
                        </a:rPr>
                        <a:t> while taking notes on the specifics of their request, including type, quantity, brand, color, etc. </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the team</a:t>
                      </a:r>
                      <a:r>
                        <a:rPr lang="en-US" sz="900" b="1" baseline="0" dirty="0" smtClean="0">
                          <a:effectLst/>
                          <a:latin typeface="Arial" panose="020B0604020202020204" pitchFamily="34" charset="0"/>
                          <a:cs typeface="Arial" panose="020B0604020202020204" pitchFamily="34" charset="0"/>
                        </a:rPr>
                        <a:t>’s </a:t>
                      </a:r>
                      <a:r>
                        <a:rPr lang="en-US" sz="900" b="1" dirty="0" smtClean="0">
                          <a:effectLst/>
                          <a:latin typeface="Arial" panose="020B0604020202020204" pitchFamily="34" charset="0"/>
                          <a:cs typeface="Arial" panose="020B0604020202020204" pitchFamily="34" charset="0"/>
                        </a:rPr>
                        <a:t>requests against the office’s current inventory</a:t>
                      </a:r>
                    </a:p>
                    <a:p>
                      <a:pPr marL="628650" lvl="1"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This step</a:t>
                      </a:r>
                      <a:r>
                        <a:rPr lang="en-US" sz="900" baseline="0" dirty="0" smtClean="0">
                          <a:effectLst/>
                          <a:latin typeface="Arial" panose="020B0604020202020204" pitchFamily="34" charset="0"/>
                          <a:cs typeface="Arial" panose="020B0604020202020204" pitchFamily="34" charset="0"/>
                        </a:rPr>
                        <a:t> is to ensure other team members haven’t overlooked any supplies already in inventory or that need replenishing</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what supplies need to be purchased,</a:t>
                      </a:r>
                      <a:r>
                        <a:rPr lang="en-US" sz="900" b="1" baseline="0" dirty="0" smtClean="0">
                          <a:effectLst/>
                          <a:latin typeface="Arial" panose="020B0604020202020204" pitchFamily="34" charset="0"/>
                          <a:cs typeface="Arial" panose="020B0604020202020204" pitchFamily="34" charset="0"/>
                        </a:rPr>
                        <a:t> including type and quantity</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Estimate quantity as necessary by referencing old order confirmations to see how fast the firm generally depletes any given product</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Confirm the list of items and quantities with the team</a:t>
                      </a:r>
                      <a:r>
                        <a:rPr lang="en-US" sz="900" b="1" baseline="0" dirty="0" smtClean="0">
                          <a:effectLst/>
                          <a:latin typeface="Arial" panose="020B0604020202020204" pitchFamily="34" charset="0"/>
                          <a:cs typeface="Arial" panose="020B0604020202020204" pitchFamily="34" charset="0"/>
                        </a:rPr>
                        <a:t> before placing the order</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 Associate Advisor</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Identify</a:t>
                      </a:r>
                      <a:r>
                        <a:rPr lang="en-US" sz="900" baseline="0" dirty="0" smtClean="0">
                          <a:latin typeface="Arial" panose="020B0604020202020204" pitchFamily="34" charset="0"/>
                          <a:cs typeface="Arial" panose="020B0604020202020204" pitchFamily="34" charset="0"/>
                        </a:rPr>
                        <a:t> Appropriate Vendors for Supplies</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the appropriate vendors for ordering</a:t>
                      </a:r>
                      <a:r>
                        <a:rPr lang="en-US" sz="900" b="1" baseline="0" dirty="0" smtClean="0">
                          <a:effectLst/>
                          <a:latin typeface="Arial" panose="020B0604020202020204" pitchFamily="34" charset="0"/>
                          <a:cs typeface="Arial" panose="020B0604020202020204" pitchFamily="34" charset="0"/>
                        </a:rPr>
                        <a:t> the </a:t>
                      </a:r>
                      <a:r>
                        <a:rPr lang="en-US" sz="900" b="1" dirty="0" smtClean="0">
                          <a:effectLst/>
                          <a:latin typeface="Arial" panose="020B0604020202020204" pitchFamily="34" charset="0"/>
                          <a:cs typeface="Arial" panose="020B0604020202020204" pitchFamily="34" charset="0"/>
                        </a:rPr>
                        <a:t>supplies from</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Generally</a:t>
                      </a:r>
                      <a:r>
                        <a:rPr lang="en-US" sz="900" b="0" baseline="0" dirty="0" smtClean="0">
                          <a:effectLst/>
                          <a:latin typeface="Arial" panose="020B0604020202020204" pitchFamily="34" charset="0"/>
                          <a:cs typeface="Arial" panose="020B0604020202020204" pitchFamily="34" charset="0"/>
                        </a:rPr>
                        <a:t> firm’s tend to use the same vendors overtime, but it’s best to periodically compare price and quality with other vendors to ensure the firm is getting the most value for the costs of the supplies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Collect all information needed for purchasing (i.e., product order</a:t>
                      </a:r>
                      <a:r>
                        <a:rPr lang="en-US" sz="900" b="1" baseline="0" dirty="0" smtClean="0">
                          <a:effectLst/>
                          <a:latin typeface="Arial" panose="020B0604020202020204" pitchFamily="34" charset="0"/>
                          <a:cs typeface="Arial" panose="020B0604020202020204" pitchFamily="34" charset="0"/>
                        </a:rPr>
                        <a:t> number</a:t>
                      </a:r>
                      <a:r>
                        <a:rPr lang="en-US" sz="900" b="1" dirty="0" smtClean="0">
                          <a:effectLst/>
                          <a:latin typeface="Arial" panose="020B0604020202020204" pitchFamily="34" charset="0"/>
                          <a:cs typeface="Arial" panose="020B0604020202020204" pitchFamily="34" charset="0"/>
                        </a:rPr>
                        <a:t>, payment information, etc.)</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smtClean="0">
                          <a:effectLst/>
                          <a:latin typeface="Arial" panose="020B0604020202020204" pitchFamily="34" charset="0"/>
                          <a:cs typeface="Arial" panose="020B0604020202020204" pitchFamily="34" charset="0"/>
                        </a:rPr>
                        <a:t>Maintaining record of the vendors and all the information usually used for ordering supplies is helpful for streamlining the purchasing process in the future when the purchases are made over and over again in the future</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206482" y="1940635"/>
            <a:ext cx="6461018" cy="707886"/>
          </a:xfrm>
          <a:prstGeom prst="rect">
            <a:avLst/>
          </a:prstGeom>
          <a:noFill/>
        </p:spPr>
        <p:txBody>
          <a:bodyPr wrap="square" rtlCol="0">
            <a:spAutoFit/>
          </a:bodyPr>
          <a:lstStyle/>
          <a:p>
            <a:pPr algn="just"/>
            <a:r>
              <a:rPr lang="en-US" sz="1000" b="1" dirty="0">
                <a:latin typeface="Arial" panose="020B0604020202020204" pitchFamily="34" charset="0"/>
                <a:cs typeface="Arial" panose="020B0604020202020204" pitchFamily="34" charset="0"/>
              </a:rPr>
              <a:t>Description: </a:t>
            </a:r>
            <a:r>
              <a:rPr lang="en-US" sz="1000" dirty="0">
                <a:latin typeface="Arial" panose="020B0604020202020204" pitchFamily="34" charset="0"/>
                <a:cs typeface="Arial" panose="020B0604020202020204" pitchFamily="34" charset="0"/>
              </a:rPr>
              <a:t>This workflow describes </a:t>
            </a:r>
            <a:r>
              <a:rPr lang="en-US" sz="1000" dirty="0" smtClean="0">
                <a:latin typeface="Arial" panose="020B0604020202020204" pitchFamily="34" charset="0"/>
                <a:cs typeface="Arial" panose="020B0604020202020204" pitchFamily="34" charset="0"/>
              </a:rPr>
              <a:t>all the steps required to manage office supplies inventory. Generally this workflow is reactionary, meaning it’s only initiated when someone identifies there is a need for more office supplies. However, firms can launch this workflow on a periodic basis to ensure inventory is always maintained on a regular basis  so there’s never a delay in waiting for the supplies to be received once they run out.</a:t>
            </a:r>
            <a:endParaRPr lang="en-US" sz="1000" dirty="0">
              <a:latin typeface="Arial" panose="020B0604020202020204" pitchFamily="34" charset="0"/>
              <a:cs typeface="Arial" panose="020B0604020202020204" pitchFamily="34" charset="0"/>
            </a:endParaRPr>
          </a:p>
        </p:txBody>
      </p:sp>
      <p:sp>
        <p:nvSpPr>
          <p:cNvPr id="13" name="TextBox 12"/>
          <p:cNvSpPr txBox="1"/>
          <p:nvPr/>
        </p:nvSpPr>
        <p:spPr>
          <a:xfrm>
            <a:off x="206482" y="995800"/>
            <a:ext cx="646101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Facilities Management – Office Supplies Replenishment</a:t>
            </a:r>
          </a:p>
        </p:txBody>
      </p:sp>
      <p:graphicFrame>
        <p:nvGraphicFramePr>
          <p:cNvPr id="14" name="Table 13"/>
          <p:cNvGraphicFramePr>
            <a:graphicFrameLocks noGrp="1"/>
          </p:cNvGraphicFramePr>
          <p:nvPr>
            <p:extLst>
              <p:ext uri="{D42A27DB-BD31-4B8C-83A1-F6EECF244321}">
                <p14:modId xmlns:p14="http://schemas.microsoft.com/office/powerpoint/2010/main" val="446189400"/>
              </p:ext>
            </p:extLst>
          </p:nvPr>
        </p:nvGraphicFramePr>
        <p:xfrm>
          <a:off x="180381" y="1348350"/>
          <a:ext cx="6508518" cy="579120"/>
        </p:xfrm>
        <a:graphic>
          <a:graphicData uri="http://schemas.openxmlformats.org/drawingml/2006/table">
            <a:tbl>
              <a:tblPr firstRow="1" bandRow="1">
                <a:tableStyleId>{5C22544A-7EE6-4342-B048-85BDC9FD1C3A}</a:tableStyleId>
              </a:tblPr>
              <a:tblGrid>
                <a:gridCol w="2169506"/>
                <a:gridCol w="2169506"/>
                <a:gridCol w="2169506"/>
              </a:tblGrid>
              <a:tr h="370840">
                <a:tc>
                  <a:txBody>
                    <a:bodyPr/>
                    <a:lstStyle/>
                    <a:p>
                      <a:pPr algn="ctr"/>
                      <a:r>
                        <a:rPr lang="en-US" sz="1600" dirty="0" smtClean="0"/>
                        <a:t>New </a:t>
                      </a:r>
                    </a:p>
                    <a:p>
                      <a:pPr algn="ctr"/>
                      <a:r>
                        <a:rPr lang="en-US" sz="1600" dirty="0" smtClean="0"/>
                        <a:t>Equipment</a:t>
                      </a:r>
                      <a:endParaRPr lang="en-US" sz="1600" dirty="0"/>
                    </a:p>
                  </a:txBody>
                  <a:tcPr>
                    <a:solidFill>
                      <a:schemeClr val="tx2">
                        <a:lumMod val="85000"/>
                      </a:schemeClr>
                    </a:solidFill>
                  </a:tcPr>
                </a:tc>
                <a:tc>
                  <a:txBody>
                    <a:bodyPr/>
                    <a:lstStyle/>
                    <a:p>
                      <a:pPr algn="ctr"/>
                      <a:r>
                        <a:rPr lang="en-US" sz="1600" dirty="0" smtClean="0"/>
                        <a:t>Equipment Maintenance</a:t>
                      </a:r>
                      <a:endParaRPr lang="en-US" sz="1600" dirty="0"/>
                    </a:p>
                  </a:txBody>
                  <a:tcPr>
                    <a:solidFill>
                      <a:schemeClr val="tx2">
                        <a:lumMod val="85000"/>
                      </a:schemeClr>
                    </a:solidFill>
                  </a:tcPr>
                </a:tc>
                <a:tc>
                  <a:txBody>
                    <a:bodyPr/>
                    <a:lstStyle/>
                    <a:p>
                      <a:pPr algn="ctr"/>
                      <a:r>
                        <a:rPr lang="en-US" sz="1600" dirty="0" smtClean="0"/>
                        <a:t>Office Supplies</a:t>
                      </a:r>
                      <a:r>
                        <a:rPr lang="en-US" sz="1600" baseline="0" dirty="0" smtClean="0"/>
                        <a:t> Replenishment</a:t>
                      </a:r>
                      <a:endParaRPr lang="en-US" sz="1600" dirty="0"/>
                    </a:p>
                  </a:txBody>
                  <a:tcPr>
                    <a:solidFill>
                      <a:schemeClr val="accent1"/>
                    </a:solidFill>
                  </a:tcPr>
                </a:tc>
              </a:tr>
            </a:tbl>
          </a:graphicData>
        </a:graphic>
      </p:graphicFrame>
      <p:sp>
        <p:nvSpPr>
          <p:cNvPr id="15" name="TextBox 14"/>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graphicFrame>
        <p:nvGraphicFramePr>
          <p:cNvPr id="16" name="Table 15"/>
          <p:cNvGraphicFramePr>
            <a:graphicFrameLocks noGrp="1"/>
          </p:cNvGraphicFramePr>
          <p:nvPr>
            <p:extLst>
              <p:ext uri="{D42A27DB-BD31-4B8C-83A1-F6EECF244321}">
                <p14:modId xmlns:p14="http://schemas.microsoft.com/office/powerpoint/2010/main" val="4293055777"/>
              </p:ext>
            </p:extLst>
          </p:nvPr>
        </p:nvGraphicFramePr>
        <p:xfrm>
          <a:off x="213693" y="6168773"/>
          <a:ext cx="6453808" cy="148590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850" b="1" dirty="0" smtClean="0">
                          <a:solidFill>
                            <a:schemeClr val="bg1"/>
                          </a:solidFill>
                          <a:latin typeface="Arial" panose="020B0604020202020204" pitchFamily="34" charset="0"/>
                          <a:cs typeface="Arial" panose="020B0604020202020204" pitchFamily="34" charset="0"/>
                        </a:rPr>
                        <a:t>ROLE</a:t>
                      </a:r>
                      <a:endParaRPr lang="en-US" sz="85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850" b="1" dirty="0" smtClean="0">
                          <a:solidFill>
                            <a:schemeClr val="bg1"/>
                          </a:solidFill>
                          <a:latin typeface="Arial" panose="020B0604020202020204" pitchFamily="34" charset="0"/>
                          <a:cs typeface="Arial" panose="020B0604020202020204" pitchFamily="34" charset="0"/>
                        </a:rPr>
                        <a:t>TASK</a:t>
                      </a:r>
                      <a:endParaRPr lang="en-US" sz="85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850" b="1" dirty="0" smtClean="0">
                          <a:solidFill>
                            <a:schemeClr val="bg1"/>
                          </a:solidFill>
                          <a:latin typeface="Arial" panose="020B0604020202020204" pitchFamily="34" charset="0"/>
                          <a:cs typeface="Arial" panose="020B0604020202020204" pitchFamily="34" charset="0"/>
                        </a:rPr>
                        <a:t>DETAILS/TIPS</a:t>
                      </a:r>
                      <a:endParaRPr lang="en-US" sz="85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 Service Associate</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Submit &amp; Collect Information to Purchase Supplies</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Submit all</a:t>
                      </a:r>
                      <a:r>
                        <a:rPr lang="en-US" sz="900" b="1" baseline="0" dirty="0" smtClean="0">
                          <a:effectLst/>
                          <a:latin typeface="Arial" panose="020B0604020202020204" pitchFamily="34" charset="0"/>
                          <a:cs typeface="Arial" panose="020B0604020202020204" pitchFamily="34" charset="0"/>
                        </a:rPr>
                        <a:t> the </a:t>
                      </a:r>
                      <a:r>
                        <a:rPr lang="en-US" sz="900" b="1" dirty="0" smtClean="0">
                          <a:effectLst/>
                          <a:latin typeface="Arial" panose="020B0604020202020204" pitchFamily="34" charset="0"/>
                          <a:cs typeface="Arial" panose="020B0604020202020204" pitchFamily="34" charset="0"/>
                        </a:rPr>
                        <a:t>information to the vendors to purchase the necessary supplies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 could be</a:t>
                      </a:r>
                      <a:r>
                        <a:rPr lang="en-US" sz="900" b="0" baseline="0" dirty="0" smtClean="0">
                          <a:effectLst/>
                          <a:latin typeface="Arial" panose="020B0604020202020204" pitchFamily="34" charset="0"/>
                          <a:cs typeface="Arial" panose="020B0604020202020204" pitchFamily="34" charset="0"/>
                        </a:rPr>
                        <a:t> submitted via an online or paper form, over the phone, online shopping website, etc. depending the vendor’s requirements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Collect any order confirmation or delivery information for record-keeping purposes</a:t>
                      </a:r>
                      <a:endParaRPr lang="en-US" sz="900" b="0" dirty="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44232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428304867"/>
              </p:ext>
            </p:extLst>
          </p:nvPr>
        </p:nvGraphicFramePr>
        <p:xfrm>
          <a:off x="213693" y="2020091"/>
          <a:ext cx="6453808" cy="1630680"/>
        </p:xfrm>
        <a:graphic>
          <a:graphicData uri="http://schemas.openxmlformats.org/drawingml/2006/table">
            <a:tbl>
              <a:tblPr bandRow="1">
                <a:tableStyleId>{5C22544A-7EE6-4342-B048-85BDC9FD1C3A}</a:tableStyleId>
              </a:tblPr>
              <a:tblGrid>
                <a:gridCol w="704112"/>
                <a:gridCol w="1139595"/>
                <a:gridCol w="4610101"/>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 Service Associate</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Oversee Tasks to Follow-Up on Purchases</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the confirmation information and track all orders</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If</a:t>
                      </a:r>
                      <a:r>
                        <a:rPr lang="en-US" sz="900" b="0" baseline="0" dirty="0" smtClean="0">
                          <a:effectLst/>
                          <a:latin typeface="Arial" panose="020B0604020202020204" pitchFamily="34" charset="0"/>
                          <a:cs typeface="Arial" panose="020B0604020202020204" pitchFamily="34" charset="0"/>
                        </a:rPr>
                        <a:t> an estimated delivery date is provided, set reminders on the calendar so the firm is notified to follow-up on the days the supplies should arrive</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Address any issues with the purchase</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orders and vendors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Confirm receipt of all</a:t>
                      </a:r>
                      <a:r>
                        <a:rPr lang="en-US" sz="900" b="1" baseline="0" dirty="0" smtClean="0">
                          <a:effectLst/>
                          <a:latin typeface="Arial" panose="020B0604020202020204" pitchFamily="34" charset="0"/>
                          <a:cs typeface="Arial" panose="020B0604020202020204" pitchFamily="34" charset="0"/>
                        </a:rPr>
                        <a:t> the </a:t>
                      </a:r>
                      <a:r>
                        <a:rPr lang="en-US" sz="900" b="1" dirty="0" smtClean="0">
                          <a:effectLst/>
                          <a:latin typeface="Arial" panose="020B0604020202020204" pitchFamily="34" charset="0"/>
                          <a:cs typeface="Arial" panose="020B0604020202020204" pitchFamily="34" charset="0"/>
                        </a:rPr>
                        <a:t>supplies from all the vendors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Notify team members as appropriate</a:t>
                      </a:r>
                      <a:r>
                        <a:rPr lang="en-US" sz="900" b="0" dirty="0" smtClean="0">
                          <a:effectLst/>
                          <a:latin typeface="Arial" panose="020B0604020202020204" pitchFamily="34" charset="0"/>
                          <a:cs typeface="Arial" panose="020B0604020202020204" pitchFamily="34" charset="0"/>
                        </a:rPr>
                        <a:t>,</a:t>
                      </a:r>
                      <a:r>
                        <a:rPr lang="en-US" sz="900" b="0" baseline="0" dirty="0" smtClean="0">
                          <a:effectLst/>
                          <a:latin typeface="Arial" panose="020B0604020202020204" pitchFamily="34" charset="0"/>
                          <a:cs typeface="Arial" panose="020B0604020202020204" pitchFamily="34" charset="0"/>
                        </a:rPr>
                        <a:t> </a:t>
                      </a:r>
                      <a:r>
                        <a:rPr lang="en-US" sz="900" b="1" baseline="0" dirty="0" smtClean="0">
                          <a:effectLst/>
                          <a:latin typeface="Arial" panose="020B0604020202020204" pitchFamily="34" charset="0"/>
                          <a:cs typeface="Arial" panose="020B0604020202020204" pitchFamily="34" charset="0"/>
                        </a:rPr>
                        <a:t>especially if an order was time-sensitive</a:t>
                      </a:r>
                      <a:endParaRPr lang="en-US" sz="900" b="1"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TextBox 11"/>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3" name="TextBox 12"/>
          <p:cNvSpPr txBox="1"/>
          <p:nvPr/>
        </p:nvSpPr>
        <p:spPr>
          <a:xfrm>
            <a:off x="206482" y="995800"/>
            <a:ext cx="6461018" cy="307777"/>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Facilities Management – Office Supplies Replenishment</a:t>
            </a:r>
          </a:p>
        </p:txBody>
      </p:sp>
      <p:graphicFrame>
        <p:nvGraphicFramePr>
          <p:cNvPr id="15" name="Table 14"/>
          <p:cNvGraphicFramePr>
            <a:graphicFrameLocks noGrp="1"/>
          </p:cNvGraphicFramePr>
          <p:nvPr>
            <p:extLst>
              <p:ext uri="{D42A27DB-BD31-4B8C-83A1-F6EECF244321}">
                <p14:modId xmlns:p14="http://schemas.microsoft.com/office/powerpoint/2010/main" val="3744613519"/>
              </p:ext>
            </p:extLst>
          </p:nvPr>
        </p:nvGraphicFramePr>
        <p:xfrm>
          <a:off x="180381" y="1348350"/>
          <a:ext cx="6508518" cy="579120"/>
        </p:xfrm>
        <a:graphic>
          <a:graphicData uri="http://schemas.openxmlformats.org/drawingml/2006/table">
            <a:tbl>
              <a:tblPr firstRow="1" bandRow="1">
                <a:tableStyleId>{5C22544A-7EE6-4342-B048-85BDC9FD1C3A}</a:tableStyleId>
              </a:tblPr>
              <a:tblGrid>
                <a:gridCol w="2169506"/>
                <a:gridCol w="2169506"/>
                <a:gridCol w="2169506"/>
              </a:tblGrid>
              <a:tr h="370840">
                <a:tc>
                  <a:txBody>
                    <a:bodyPr/>
                    <a:lstStyle/>
                    <a:p>
                      <a:pPr algn="ctr"/>
                      <a:r>
                        <a:rPr lang="en-US" sz="1600" dirty="0" smtClean="0"/>
                        <a:t>New </a:t>
                      </a:r>
                    </a:p>
                    <a:p>
                      <a:pPr algn="ctr"/>
                      <a:r>
                        <a:rPr lang="en-US" sz="1600" dirty="0" smtClean="0"/>
                        <a:t>Equipment</a:t>
                      </a:r>
                      <a:endParaRPr lang="en-US" sz="1600" dirty="0"/>
                    </a:p>
                  </a:txBody>
                  <a:tcPr>
                    <a:solidFill>
                      <a:schemeClr val="tx2">
                        <a:lumMod val="85000"/>
                      </a:schemeClr>
                    </a:solidFill>
                  </a:tcPr>
                </a:tc>
                <a:tc>
                  <a:txBody>
                    <a:bodyPr/>
                    <a:lstStyle/>
                    <a:p>
                      <a:pPr algn="ctr"/>
                      <a:r>
                        <a:rPr lang="en-US" sz="1600" dirty="0" smtClean="0"/>
                        <a:t>Equipment Maintenance</a:t>
                      </a:r>
                      <a:endParaRPr lang="en-US" sz="1600" dirty="0"/>
                    </a:p>
                  </a:txBody>
                  <a:tcPr>
                    <a:solidFill>
                      <a:schemeClr val="tx2">
                        <a:lumMod val="85000"/>
                      </a:schemeClr>
                    </a:solidFill>
                  </a:tcPr>
                </a:tc>
                <a:tc>
                  <a:txBody>
                    <a:bodyPr/>
                    <a:lstStyle/>
                    <a:p>
                      <a:pPr algn="ctr"/>
                      <a:r>
                        <a:rPr lang="en-US" sz="1600" dirty="0" smtClean="0"/>
                        <a:t>Office Supplies</a:t>
                      </a:r>
                      <a:r>
                        <a:rPr lang="en-US" sz="1600" baseline="0" dirty="0" smtClean="0"/>
                        <a:t> Replenishment</a:t>
                      </a:r>
                      <a:endParaRPr lang="en-US" sz="1600" dirty="0"/>
                    </a:p>
                  </a:txBody>
                  <a:tcPr>
                    <a:solidFill>
                      <a:schemeClr val="accent1"/>
                    </a:solidFill>
                  </a:tcPr>
                </a:tc>
              </a:tr>
            </a:tbl>
          </a:graphicData>
        </a:graphic>
      </p:graphicFrame>
    </p:spTree>
    <p:extLst>
      <p:ext uri="{BB962C8B-B14F-4D97-AF65-F5344CB8AC3E}">
        <p14:creationId xmlns:p14="http://schemas.microsoft.com/office/powerpoint/2010/main" val="278809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492</Words>
  <Application>Microsoft Office PowerPoint</Application>
  <PresentationFormat>On-screen Show (4:3)</PresentationFormat>
  <Paragraphs>56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32</cp:revision>
  <cp:lastPrinted>2015-02-24T21:16:01Z</cp:lastPrinted>
  <dcterms:created xsi:type="dcterms:W3CDTF">2015-02-24T20:42:17Z</dcterms:created>
  <dcterms:modified xsi:type="dcterms:W3CDTF">2019-01-08T15:51:15Z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jshon73032</vt:lpwstr>
  </property>
  <property fmtid="{D5CDD505-2E9C-101B-9397-08002B2CF9AE}" pid="3" name="Offisync_UpdateToken">
    <vt:lpwstr>1</vt:lpwstr>
  </property>
  <property fmtid="{D5CDD505-2E9C-101B-9397-08002B2CF9AE}" pid="4" name="Offisync_ProviderInitializationData">
    <vt:lpwstr>https://sei.jiveon.com</vt:lpwstr>
  </property>
  <property fmtid="{D5CDD505-2E9C-101B-9397-08002B2CF9AE}" pid="5" name="Offisync_UniqueId">
    <vt:lpwstr>1703</vt:lpwstr>
  </property>
  <property fmtid="{D5CDD505-2E9C-101B-9397-08002B2CF9AE}" pid="6" name="Offisync_ServerID">
    <vt:lpwstr>2bde6a04-5b4d-4157-b3f0-c0ef8aef0196</vt:lpwstr>
  </property>
  <property fmtid="{D5CDD505-2E9C-101B-9397-08002B2CF9AE}" pid="7" name="Jive_VersionGuid">
    <vt:lpwstr>7218231b-ea60-46d5-9d56-83588fcb7692</vt:lpwstr>
  </property>
</Properties>
</file>