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3" autoAdjust="0"/>
    <p:restoredTop sz="94660"/>
  </p:normalViewPr>
  <p:slideViewPr>
    <p:cSldViewPr snapToGrid="0">
      <p:cViewPr>
        <p:scale>
          <a:sx n="120" d="100"/>
          <a:sy n="120" d="100"/>
        </p:scale>
        <p:origin x="-1315" y="136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0C4C9-B64B-41F5-86CE-431F732D899F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DD401-DF92-41BA-A1B4-70921062B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15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DD401-DF92-41BA-A1B4-70921062BE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73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569363"/>
              </p:ext>
            </p:extLst>
          </p:nvPr>
        </p:nvGraphicFramePr>
        <p:xfrm>
          <a:off x="204168" y="2677058"/>
          <a:ext cx="6469764" cy="4968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26057"/>
              </a:tblGrid>
              <a:tr h="17214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0352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384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32997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Consult Team for Necessary Requirements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Survey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for equipment requirements,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while taking notes on the specifics of their feedback, including features, integration, brand, etc. 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replacing old equipment, collect feedback about it’s pros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cons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helps determine whether it’s best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re-order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same piece of equipment again or consider better options that align with team feedback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the firm’s budget for purchasing the new equipment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Generally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this is determined by the firm’s Advisor or office manager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Finalize a prioritized list of requirements based on the team’s feedback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Prioritizing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list helps streamline the decision-making process when it comes to comparing different equipment based off of costs and benefits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possible, categorize the list of requirements into two categories:</a:t>
                      </a:r>
                    </a:p>
                    <a:p>
                      <a:pPr marL="1543050" lvl="3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Must-haves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Meaning the team cannot use the equipment unless it meets these specific requirements</a:t>
                      </a:r>
                    </a:p>
                    <a:p>
                      <a:pPr marL="1543050" lvl="3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Nice-to-haves – Meaning the team would like the equipment to meet these specifics requirement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57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Options &amp; Select Equipment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the products that meet the team’s requirements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Compare the products across costs, features, customer reviews, and training requirements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Consider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creating a table to compare the different products and fill-in how they compare across the different requirements to help make the comparison more objective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equipment option for the firm based on this comparison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all the product information to the Advisor for review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before making the purchase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105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 Equipment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Approve Purchase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the selected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equipment’s features and pricing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 any questions or concerns about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product or the purchase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 the purchase of the new equipment as appropriate</a:t>
                      </a:r>
                      <a:endParaRPr lang="en-US" sz="9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information necessary for accessing the funds for the purchase is made available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6958" y="1940808"/>
            <a:ext cx="6461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to managing the purchasing of new office equipment. Office equipment include but are not limited to printers, desks, tables, etc.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his workflow is reactionary, meaning it’s only initiated when someone identifies the need to replace or purchase a new piece of equipment. 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206482" y="995800"/>
            <a:ext cx="6461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Facilities Management – New Equipment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894066"/>
              </p:ext>
            </p:extLst>
          </p:nvPr>
        </p:nvGraphicFramePr>
        <p:xfrm>
          <a:off x="180381" y="1348350"/>
          <a:ext cx="650851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506"/>
                <a:gridCol w="2169506"/>
                <a:gridCol w="21695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</a:t>
                      </a:r>
                    </a:p>
                    <a:p>
                      <a:pPr algn="ctr"/>
                      <a:r>
                        <a:rPr lang="en-US" sz="1600" dirty="0" smtClean="0"/>
                        <a:t>Equipment</a:t>
                      </a:r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Equipment Maintenance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Office Supplies</a:t>
                      </a:r>
                      <a:r>
                        <a:rPr lang="en-US" sz="1600" baseline="0" dirty="0" smtClean="0"/>
                        <a:t> Replenishment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</p:spTree>
    <p:extLst>
      <p:ext uri="{BB962C8B-B14F-4D97-AF65-F5344CB8AC3E}">
        <p14:creationId xmlns:p14="http://schemas.microsoft.com/office/powerpoint/2010/main" val="14423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483820"/>
              </p:ext>
            </p:extLst>
          </p:nvPr>
        </p:nvGraphicFramePr>
        <p:xfrm>
          <a:off x="213693" y="2018831"/>
          <a:ext cx="6453808" cy="2042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12941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1037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5534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Coordinate Purchasing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Equipment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 all the information to the vendor to purchase the new equipment</a:t>
                      </a:r>
                    </a:p>
                    <a:p>
                      <a:pPr marL="6286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could be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submitted via an online or paper form, over the phone, online shopping website, etc. depending the vendor’s requirements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 any order confirmation and delivery information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record-keeping purposes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any professional installation services, as applicable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Notify any team members of the purchase as appropriate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is especially important if the delivery of the equipment requires someone be onsite or if the installation will interrupt the firm in any way</a:t>
                      </a:r>
                      <a:endParaRPr lang="en-US" sz="9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870073"/>
              </p:ext>
            </p:extLst>
          </p:nvPr>
        </p:nvGraphicFramePr>
        <p:xfrm>
          <a:off x="223593" y="4158795"/>
          <a:ext cx="6453808" cy="1905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Oversee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Tasks to Implement New Equipment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the receipt and/or installation of the new equipment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and test the new equipment to ensure it works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expected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 any questions or issues with the vendor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Notify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team members and coordinate any training on how to operate the new equipment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 could be how-to instructions posted next to the equipment or distribute to the team or it could be a scheduled in-person training session depending on </a:t>
                      </a:r>
                      <a:r>
                        <a:rPr lang="en-US" sz="900" b="0" baseline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complexity of 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equipment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6482" y="995800"/>
            <a:ext cx="6461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Facilities Management – New Equipment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537597"/>
              </p:ext>
            </p:extLst>
          </p:nvPr>
        </p:nvGraphicFramePr>
        <p:xfrm>
          <a:off x="180381" y="1348350"/>
          <a:ext cx="650851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506"/>
                <a:gridCol w="2169506"/>
                <a:gridCol w="21695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</a:t>
                      </a:r>
                    </a:p>
                    <a:p>
                      <a:pPr algn="ctr"/>
                      <a:r>
                        <a:rPr lang="en-US" sz="1600" dirty="0" smtClean="0"/>
                        <a:t>Equipment</a:t>
                      </a:r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Equipment Maintenance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Office Supplies</a:t>
                      </a:r>
                      <a:r>
                        <a:rPr lang="en-US" sz="1600" baseline="0" dirty="0" smtClean="0"/>
                        <a:t> Replenishment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</p:spTree>
    <p:extLst>
      <p:ext uri="{BB962C8B-B14F-4D97-AF65-F5344CB8AC3E}">
        <p14:creationId xmlns:p14="http://schemas.microsoft.com/office/powerpoint/2010/main" val="27880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591</Words>
  <Application>Microsoft Office PowerPoint</Application>
  <PresentationFormat>On-screen Show (4:3)</PresentationFormat>
  <Paragraphs>71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29</cp:revision>
  <cp:lastPrinted>2015-02-24T21:16:01Z</cp:lastPrinted>
  <dcterms:created xsi:type="dcterms:W3CDTF">2015-02-24T20:42:17Z</dcterms:created>
  <dcterms:modified xsi:type="dcterms:W3CDTF">2019-01-08T15:44:59Z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LatestUserAccountName">
    <vt:lpwstr>jshon73032</vt:lpwstr>
  </property>
  <property fmtid="{D5CDD505-2E9C-101B-9397-08002B2CF9AE}" pid="3" name="Offisync_UpdateToken">
    <vt:lpwstr>1</vt:lpwstr>
  </property>
  <property fmtid="{D5CDD505-2E9C-101B-9397-08002B2CF9AE}" pid="4" name="Offisync_ProviderInitializationData">
    <vt:lpwstr>https://sei.jiveon.com</vt:lpwstr>
  </property>
  <property fmtid="{D5CDD505-2E9C-101B-9397-08002B2CF9AE}" pid="5" name="Offisync_ServerID">
    <vt:lpwstr>2bde6a04-5b4d-4157-b3f0-c0ef8aef0196</vt:lpwstr>
  </property>
  <property fmtid="{D5CDD505-2E9C-101B-9397-08002B2CF9AE}" pid="6" name="Jive_VersionGuid">
    <vt:lpwstr>fe34114b-6c8d-4fd5-beff-44fc0815e1c9</vt:lpwstr>
  </property>
  <property fmtid="{D5CDD505-2E9C-101B-9397-08002B2CF9AE}" pid="7" name="Offisync_UniqueId">
    <vt:lpwstr>1702</vt:lpwstr>
  </property>
</Properties>
</file>