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40" autoAdjust="0"/>
  </p:normalViewPr>
  <p:slideViewPr>
    <p:cSldViewPr snapToGrid="0">
      <p:cViewPr>
        <p:scale>
          <a:sx n="90" d="100"/>
          <a:sy n="90" d="100"/>
        </p:scale>
        <p:origin x="-1963" y="629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2214192"/>
          </a:xfrm>
          <a:prstGeom prst="rect">
            <a:avLst/>
          </a:prstGeom>
          <a:extLst>
            <a:ext uri="{FAA26D3D-D897-4be2-8F04-BA451C77F1D7}">
              <ma14:placeholderFlag xmlns:lc="http://schemas.openxmlformats.org/drawingml/2006/lockedCanvas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ma14="http://schemas.microsoft.com/office/mac/drawingml/2011/main" xmlns:pic="http://schemas.openxmlformats.org/drawingml/2006/picture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p="http://schemas.openxmlformats.org/drawingml/2006/wordprocessingDrawing" xmlns:wp14="http://schemas.microsoft.com/office/word/2010/wordprocessingDrawing" xmlns:m="http://schemas.openxmlformats.org/officeDocument/2006/math" xmlns:mc="http://schemas.openxmlformats.org/markup-compatibility/2006" xmlns:wpc="http://schemas.microsoft.com/office/word/2010/wordprocessingCanvas"/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13692" y="1593552"/>
            <a:ext cx="6442289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for a Client Service Associate (CSA)  to initiate and manage a client a service request. As opposed to the Associate Advisor (AA), the CSA typically manages the following Service Request processes: New Account Opening, Money Movement In, Money Movement Out, Client Information Change, Account Features, Client Communications, Account Profile Change, Account Liquidation, Account Closing, and all other General Service Requests.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Breakout of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service request responsibilities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between the AA and CSA is based primarily on roles and backgrounds.</a:t>
            </a:r>
            <a:endParaRPr lang="en-US" sz="10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274200"/>
              </p:ext>
            </p:extLst>
          </p:nvPr>
        </p:nvGraphicFramePr>
        <p:xfrm>
          <a:off x="249128" y="2056506"/>
          <a:ext cx="645381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270"/>
                <a:gridCol w="2151270"/>
                <a:gridCol w="215127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New Proposal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CSA </a:t>
                      </a:r>
                      <a:r>
                        <a:rPr lang="en-US" sz="1600" baseline="0" dirty="0" smtClean="0"/>
                        <a:t>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AA</a:t>
                      </a:r>
                      <a:r>
                        <a:rPr lang="en-US" sz="1600" baseline="0" dirty="0" smtClean="0"/>
                        <a:t> Service Requests</a:t>
                      </a:r>
                      <a:endParaRPr lang="en-US" sz="1600" dirty="0"/>
                    </a:p>
                  </a:txBody>
                  <a:tcPr>
                    <a:solidFill>
                      <a:schemeClr val="tx2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13692" y="8747590"/>
            <a:ext cx="346921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  No further distribution is </a:t>
            </a:r>
            <a:r>
              <a:rPr lang="en-US" sz="800" dirty="0" smtClean="0"/>
              <a:t>intended.</a:t>
            </a:r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029317"/>
              </p:ext>
            </p:extLst>
          </p:nvPr>
        </p:nvGraphicFramePr>
        <p:xfrm>
          <a:off x="213693" y="3526801"/>
          <a:ext cx="6453808" cy="12725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Retrieve</a:t>
                      </a:r>
                      <a:r>
                        <a:rPr lang="en-US" sz="9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&amp;/or Populate Necessary Forms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Document details of the request in CRM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 to retrieve and populate necessary forms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could be both a paper or online form, depending on the transaction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2910" y="689266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Requests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9828188"/>
              </p:ext>
            </p:extLst>
          </p:nvPr>
        </p:nvGraphicFramePr>
        <p:xfrm>
          <a:off x="214712" y="4941573"/>
          <a:ext cx="6453808" cy="19126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Process Request &amp; Notify Stakeholders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Submit all necessary forms in order to process the request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the appropriate representatives within the firm</a:t>
                      </a:r>
                    </a:p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Inform the client that  the request is being processed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is to ensure the client is aware of that the activity has been initiated </a:t>
                      </a:r>
                      <a:endParaRPr lang="en-US" sz="900" b="0" i="0" u="none" strike="noStrike" kern="1200" baseline="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Review &amp; Approve Request</a:t>
                      </a:r>
                    </a:p>
                    <a:p>
                      <a:pPr algn="ctr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(if applicable)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Navigate to all relevant systems to review the request and approve as appropriate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Typically these are requests that compliance require Advisors sign-off 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739826"/>
              </p:ext>
            </p:extLst>
          </p:nvPr>
        </p:nvGraphicFramePr>
        <p:xfrm>
          <a:off x="213692" y="6995148"/>
          <a:ext cx="6453808" cy="16840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3241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Associate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9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Ensure Execution of Request &amp; Notify Client</a:t>
                      </a:r>
                      <a:endParaRPr lang="en-US" sz="9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Check all relevant systems for confirmations or pending  alerts</a:t>
                      </a:r>
                    </a:p>
                    <a:p>
                      <a:pPr marL="628650" lvl="1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If there is an issue with the request:</a:t>
                      </a:r>
                    </a:p>
                    <a:p>
                      <a:pPr marL="1085850" lvl="2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Take the appropriate steps to resolve that issue, which might require some coordination with team members and third-parties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status updates to team &amp; client as appropriate</a:t>
                      </a:r>
                    </a:p>
                    <a:p>
                      <a:pPr marL="171450" lvl="0" indent="-1714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Notify client once request is executed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506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283</Words>
  <Application>Microsoft Office PowerPoint</Application>
  <PresentationFormat>On-screen Show (4:3)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27</cp:revision>
  <cp:lastPrinted>2015-02-24T21:16:01Z</cp:lastPrinted>
  <dcterms:created xsi:type="dcterms:W3CDTF">2015-02-24T20:42:17Z</dcterms:created>
  <dcterms:modified xsi:type="dcterms:W3CDTF">2019-01-07T21:06:55Z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pdateToken">
    <vt:lpwstr>2</vt:lpwstr>
  </property>
  <property fmtid="{D5CDD505-2E9C-101B-9397-08002B2CF9AE}" pid="4" name="Offisync_UniqueId">
    <vt:lpwstr>1668</vt:lpwstr>
  </property>
  <property fmtid="{D5CDD505-2E9C-101B-9397-08002B2CF9AE}" pid="5" name="Offisync_ServerID">
    <vt:lpwstr>2bde6a04-5b4d-4157-b3f0-c0ef8aef0196</vt:lpwstr>
  </property>
  <property fmtid="{D5CDD505-2E9C-101B-9397-08002B2CF9AE}" pid="6" name="Jive_VersionGuid">
    <vt:lpwstr>226dc3cf-9610-4709-bebe-37fb9a8bfb9c</vt:lpwstr>
  </property>
  <property fmtid="{D5CDD505-2E9C-101B-9397-08002B2CF9AE}" pid="7" name="Jive_LatestUserAccountName">
    <vt:lpwstr>jshon73032</vt:lpwstr>
  </property>
</Properties>
</file>