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6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40" autoAdjust="0"/>
  </p:normalViewPr>
  <p:slideViewPr>
    <p:cSldViewPr snapToGrid="0">
      <p:cViewPr>
        <p:scale>
          <a:sx n="90" d="100"/>
          <a:sy n="90" d="100"/>
        </p:scale>
        <p:origin x="-1963" y="629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3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8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4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3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6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7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0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2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4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3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8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2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2214192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13692" y="1593552"/>
            <a:ext cx="644228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Description: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This workflow describes all the steps required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for a Client Service Associate (CSA)  to initiate and manage a client a service request. As opposed to the Associate Advisor (AA), the CSA typically manages the following Service Request processes: New Account Opening, Money Movement In, Money Movement Out, Client Information Change, Account Features, Client Communications, Account Profile Change, Account Liquidation, Account Closing, and all other General Service Requests.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Breakout of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 request responsibilities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between the AA and CSA is based primarily on roles and backgrounds.</a:t>
            </a:r>
            <a:endParaRPr lang="en-US" sz="1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274200"/>
              </p:ext>
            </p:extLst>
          </p:nvPr>
        </p:nvGraphicFramePr>
        <p:xfrm>
          <a:off x="249128" y="2056506"/>
          <a:ext cx="64538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New Proposal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CSA </a:t>
                      </a:r>
                      <a:r>
                        <a:rPr lang="en-US" sz="1600" baseline="0" dirty="0" smtClean="0"/>
                        <a:t>Service Requests</a:t>
                      </a:r>
                      <a:endParaRPr lang="en-US" sz="16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AA</a:t>
                      </a:r>
                      <a:r>
                        <a:rPr lang="en-US" sz="1600" baseline="0" dirty="0" smtClean="0"/>
                        <a:t> Service Requests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13692" y="8747590"/>
            <a:ext cx="346921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© 2015 SEI. This information is proprietary.  No further distribution is </a:t>
            </a:r>
            <a:r>
              <a:rPr lang="en-US" sz="800" dirty="0" smtClean="0"/>
              <a:t>intended.</a:t>
            </a:r>
            <a:endParaRPr lang="en-US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029317"/>
              </p:ext>
            </p:extLst>
          </p:nvPr>
        </p:nvGraphicFramePr>
        <p:xfrm>
          <a:off x="213693" y="3526801"/>
          <a:ext cx="6453808" cy="12725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Retrieve</a:t>
                      </a:r>
                      <a:r>
                        <a:rPr lang="en-US" sz="9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&amp;/or Populate Necessary Forms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Document details of the request in CRM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Navigate to all relevant systems to retrieve and populate necessary forms</a:t>
                      </a:r>
                    </a:p>
                    <a:p>
                      <a:pPr marL="62865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This could be both a paper or online form, depending on the transaction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92910" y="689266"/>
            <a:ext cx="2108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Requests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828188"/>
              </p:ext>
            </p:extLst>
          </p:nvPr>
        </p:nvGraphicFramePr>
        <p:xfrm>
          <a:off x="214712" y="4941573"/>
          <a:ext cx="6453808" cy="19126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Process Request &amp; Notify Stakeholders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Submit all necessary forms in order to process the request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Notify the appropriate representatives within the firm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Inform the client that  the request is being processed</a:t>
                      </a:r>
                    </a:p>
                    <a:p>
                      <a:pPr marL="62865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This is to ensure the client is aware of that the activity has been initiated </a:t>
                      </a:r>
                      <a:endParaRPr lang="en-US" sz="9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Review &amp; Approve Request</a:t>
                      </a:r>
                    </a:p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(if applicable)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Navigate to all relevant systems to review the request and approve as appropriate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Typically these are requests that compliance require Advisors sign-off 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739826"/>
              </p:ext>
            </p:extLst>
          </p:nvPr>
        </p:nvGraphicFramePr>
        <p:xfrm>
          <a:off x="213692" y="6995148"/>
          <a:ext cx="6453808" cy="16840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Associate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Ensure Execution of Request &amp; Notify Client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Check all relevant systems for confirmations or pending  alerts</a:t>
                      </a:r>
                    </a:p>
                    <a:p>
                      <a:pPr marL="62865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If there is an issue with the request:</a:t>
                      </a:r>
                    </a:p>
                    <a:p>
                      <a:pPr marL="1085850" lvl="2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Take the appropriate steps to resolve that issue, which might require some coordination with team members and third-parties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Provide status updates to team &amp; client as appropriate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Notify client once request is executed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2506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173B6B"/>
      </a:accent1>
      <a:accent2>
        <a:srgbClr val="F0500A"/>
      </a:accent2>
      <a:accent3>
        <a:srgbClr val="13BFB1"/>
      </a:accent3>
      <a:accent4>
        <a:srgbClr val="91140F"/>
      </a:accent4>
      <a:accent5>
        <a:srgbClr val="037EA6"/>
      </a:accent5>
      <a:accent6>
        <a:srgbClr val="00692D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283</Words>
  <Application>Microsoft Office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SEIUser</dc:creator>
  <cp:lastModifiedBy>McGonigal, Colin</cp:lastModifiedBy>
  <cp:revision>27</cp:revision>
  <cp:lastPrinted>2015-02-24T21:16:01Z</cp:lastPrinted>
  <dcterms:created xsi:type="dcterms:W3CDTF">2015-02-24T20:42:17Z</dcterms:created>
  <dcterms:modified xsi:type="dcterms:W3CDTF">2019-01-07T21:23:51Z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ProviderInitializationData">
    <vt:lpwstr>https://sei.jiveon.com</vt:lpwstr>
  </property>
  <property fmtid="{D5CDD505-2E9C-101B-9397-08002B2CF9AE}" pid="3" name="Offisync_UpdateToken">
    <vt:lpwstr>2</vt:lpwstr>
  </property>
  <property fmtid="{D5CDD505-2E9C-101B-9397-08002B2CF9AE}" pid="4" name="Offisync_UniqueId">
    <vt:lpwstr>1668</vt:lpwstr>
  </property>
  <property fmtid="{D5CDD505-2E9C-101B-9397-08002B2CF9AE}" pid="5" name="Offisync_ServerID">
    <vt:lpwstr>2bde6a04-5b4d-4157-b3f0-c0ef8aef0196</vt:lpwstr>
  </property>
  <property fmtid="{D5CDD505-2E9C-101B-9397-08002B2CF9AE}" pid="6" name="Jive_VersionGuid">
    <vt:lpwstr>895c8c2e-3ffa-48fe-bafa-7c929e54f879</vt:lpwstr>
  </property>
  <property fmtid="{D5CDD505-2E9C-101B-9397-08002B2CF9AE}" pid="7" name="Jive_LatestUserAccountName">
    <vt:lpwstr>jshon73032</vt:lpwstr>
  </property>
</Properties>
</file>