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77" r:id="rId3"/>
    <p:sldId id="273" r:id="rId4"/>
    <p:sldId id="274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270" autoAdjust="0"/>
  </p:normalViewPr>
  <p:slideViewPr>
    <p:cSldViewPr snapToGrid="0">
      <p:cViewPr>
        <p:scale>
          <a:sx n="120" d="100"/>
          <a:sy n="120" d="100"/>
        </p:scale>
        <p:origin x="-1267" y="136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F44E8-C56B-46CA-97D5-69A6B440D82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6BE45-699F-45E5-89C7-779F22C09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6BE45-699F-45E5-89C7-779F22C09B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8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6BE45-699F-45E5-89C7-779F22C09B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6BE45-699F-45E5-89C7-779F22C09B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6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tic.cdn.responsys.net/i2/responsysimages/content/seic/ADV_1504_Meeting%20Confirmation%20Letter.docx" TargetMode="External"/><Relationship Id="rId5" Type="http://schemas.openxmlformats.org/officeDocument/2006/relationships/hyperlink" Target="http://static.cdn.responsys.net/i2/responsysimages/content/seic/ADV_1504_Review%20Meeting%20Agenda.doc" TargetMode="External"/><Relationship Id="rId4" Type="http://schemas.openxmlformats.org/officeDocument/2006/relationships/hyperlink" Target="http://static.cdn.responsys.net/i2/responsysimages/content/seic/ADV_1504_Missing%20Info%20Checklist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tic.cdn.responsys.net/i2/responsysimages/content/seic/ADV_1505_Meeting%20Notes.do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tic.cdn.responsys.net/i2/responsysimages/content/seic/ADV_1504_Summary%20Lett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015981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8928565"/>
            <a:ext cx="34724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© 2015 </a:t>
            </a:r>
            <a:r>
              <a:rPr lang="en-US" sz="800" dirty="0"/>
              <a:t>SEI. </a:t>
            </a:r>
            <a:r>
              <a:rPr lang="en-US" sz="800" dirty="0" smtClean="0"/>
              <a:t>This </a:t>
            </a:r>
            <a:r>
              <a:rPr lang="en-US" sz="800" dirty="0"/>
              <a:t>information is proprietary.  No further distribution is intended</a:t>
            </a:r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" y="1657350"/>
            <a:ext cx="655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a seasonal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approach, such as tax analysis in first quarter, education planning in second, insurance and estate planning in third and fourth quarter).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804445"/>
              </p:ext>
            </p:extLst>
          </p:nvPr>
        </p:nvGraphicFramePr>
        <p:xfrm>
          <a:off x="213691" y="1838022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Review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Planning Services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</a:t>
                      </a:r>
                      <a:r>
                        <a:rPr lang="en-US" sz="1600" baseline="0" dirty="0" smtClean="0"/>
                        <a:t> Contact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51760"/>
              </p:ext>
            </p:extLst>
          </p:nvPr>
        </p:nvGraphicFramePr>
        <p:xfrm>
          <a:off x="202096" y="3736003"/>
          <a:ext cx="6453808" cy="446341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48572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 Meeting with Advisor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3 Weeks</a:t>
                      </a:r>
                      <a:r>
                        <a:rPr lang="en-US" sz="9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Meeting</a:t>
                      </a:r>
                      <a:endParaRPr lang="en-US" sz="9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process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initiated when a Review Meeting is scheduled with a client, which typically happens one of two ways: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scheduling all Review Meetings ahead of time (</a:t>
                      </a:r>
                      <a:r>
                        <a:rPr lang="en-US" sz="9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by scheduling x amount of Review Meetings for the entire year at the start of the year)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scheduling each meeting just-in-time (</a:t>
                      </a:r>
                      <a:r>
                        <a:rPr lang="en-US" sz="9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a timer or reminder, every  x months after the last Review Meeting)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past client activity, meetings, and emails in the CRM or other systems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 confirm what was discussed or agreed-upon before, to ensure the upcoming meeting meets expectations in terms of focus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Additionally, it allows the team to identify any outstanding issues which will need to be resolved before the meeting or addressed during the meeting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example: If the client’s risk tolerance calculation is outdated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provides an opportunity to anticipate the needs of the client and the topics of the Advisors wants to cover with the client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meeting focus and topics with Advisor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 notes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within the CRM outlining the key agenda items discussed with the Advisor, for reference later or by other team members (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 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the Associate Advisor to determine what is needed for the review packet)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 with Client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3 Weeks Before Meeting</a:t>
                      </a:r>
                      <a:endParaRPr lang="en-US" sz="9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 step can be completed via phone and/or email depending on Advisor’s or client’s </a:t>
                      </a: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preferences</a:t>
                      </a:r>
                      <a:endParaRPr lang="en-US" sz="9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scheduled well in advance, confirm the date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of the meeting with the client to ensure they can still attend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the client for any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additions to firm’s normal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Review M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eeting agenda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appropriate,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review the focus and topics confirmed previously with the Advisor to provide the client with an opportunity to provide feedback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692" y="419100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Management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296936"/>
              </p:ext>
            </p:extLst>
          </p:nvPr>
        </p:nvGraphicFramePr>
        <p:xfrm>
          <a:off x="203862" y="2403366"/>
          <a:ext cx="646363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6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 Communications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2805820"/>
            <a:ext cx="6553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workflow describes all the steps required to prepare,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follow up a client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eeting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The topics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meeting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will vary based on the strategy your firm implements and the client segment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(i.e.,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clients that you meet annually this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might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encompass a comprehensive review of clients’ financial situation; for clients that you meet four times a year, the topic could vary on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seasonal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approach, such as tax analysis in first quarter, education planning in second, insurance and estate planning in third and fourth quarter).</a:t>
            </a:r>
          </a:p>
        </p:txBody>
      </p:sp>
    </p:spTree>
    <p:extLst>
      <p:ext uri="{BB962C8B-B14F-4D97-AF65-F5344CB8AC3E}">
        <p14:creationId xmlns:p14="http://schemas.microsoft.com/office/powerpoint/2010/main" val="14799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015981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692" y="8976271"/>
            <a:ext cx="3312125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 smtClean="0"/>
              <a:t>© </a:t>
            </a:r>
            <a:r>
              <a:rPr lang="en-US" sz="750" dirty="0"/>
              <a:t>2015 </a:t>
            </a:r>
            <a:r>
              <a:rPr lang="en-US" sz="750" dirty="0" smtClean="0"/>
              <a:t>SEI. </a:t>
            </a:r>
            <a:r>
              <a:rPr lang="en-US" sz="750" dirty="0"/>
              <a:t>This information is proprietary.  No further distribution is intended</a:t>
            </a:r>
            <a:r>
              <a:rPr lang="en-US" sz="750" dirty="0" smtClean="0"/>
              <a:t>.</a:t>
            </a:r>
            <a:endParaRPr lang="en-US" sz="75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162190"/>
              </p:ext>
            </p:extLst>
          </p:nvPr>
        </p:nvGraphicFramePr>
        <p:xfrm>
          <a:off x="213692" y="1828800"/>
          <a:ext cx="645381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49298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Review Meeting</a:t>
                      </a:r>
                      <a:endParaRPr lang="en-US" sz="15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Planning Services Meeting</a:t>
                      </a:r>
                      <a:endParaRPr lang="en-US" sz="15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Periodic</a:t>
                      </a:r>
                      <a:r>
                        <a:rPr lang="en-US" sz="1500" baseline="0" dirty="0" smtClean="0"/>
                        <a:t> Contact</a:t>
                      </a:r>
                      <a:endParaRPr lang="en-US" sz="15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275969"/>
              </p:ext>
            </p:extLst>
          </p:nvPr>
        </p:nvGraphicFramePr>
        <p:xfrm>
          <a:off x="213692" y="2664681"/>
          <a:ext cx="6453808" cy="63322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4212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11483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Initiate Data Collection Process</a:t>
                      </a:r>
                    </a:p>
                    <a:p>
                      <a:pPr algn="ctr"/>
                      <a:endParaRPr lang="en-US" sz="8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</a:t>
                      </a:r>
                      <a:r>
                        <a:rPr lang="en-US" sz="8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Weeks </a:t>
                      </a:r>
                      <a:r>
                        <a:rPr lang="en-US" sz="8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Meeting</a:t>
                      </a:r>
                      <a:endParaRPr lang="en-US" sz="8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client’s record to confirm the data needed for the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review packet</a:t>
                      </a:r>
                      <a:endParaRPr lang="en-US" sz="8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comprehensive list of  all the information needed and identify what data is still needed from the client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might include an updated Risk Tolerance Questionnaire (RTQ), if risk tolerance calculation is outdated based on time or changes in the client’s life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5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"Missing Information Checklist" template</a:t>
                      </a:r>
                      <a:r>
                        <a:rPr lang="en-US" sz="75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750" i="1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750" b="0" strike="noStrik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 the client to request any necessary data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sure to clearly list and explain the information that is needed so nothing is missed or misinterpreted</a:t>
                      </a: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 the client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confirm there’s a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complete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understanding of the request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 with any third-parties as appropriate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necessary if a third-party will be attending the meeting or providing a deliverable for the meeting 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tax analysis, insurance policies, etc.)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</a:p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Verify Receipt of Requested Data</a:t>
                      </a:r>
                    </a:p>
                    <a:p>
                      <a:pPr algn="ctr"/>
                      <a:endParaRPr lang="en-US" sz="5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75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5 Days Before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data requested from the client has been received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not all necessary information has been provided by the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client,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reschedule the meeting to a later date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87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</a:p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Generate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Customize Review Packet</a:t>
                      </a:r>
                    </a:p>
                    <a:p>
                      <a:pPr algn="ctr"/>
                      <a:endParaRPr lang="en-US" sz="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5 Days Before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Utilize the firm's systems to generate reports needed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the review packet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Generally these are a standard set of reports used in every Review Meeting,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typically includes an updated financial plan, an investment review, paperwork, etc. </a:t>
                      </a:r>
                      <a:endParaRPr lang="en-US" sz="8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any additional client-specific deliverables to the review packet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could be based off of specific Advisor instruction or a client request</a:t>
                      </a:r>
                      <a:endParaRPr lang="en-US" sz="8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the meeting agenda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5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"Review Meeting Agenda" Template</a:t>
                      </a:r>
                      <a:r>
                        <a:rPr lang="en-US" sz="75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75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750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the meeting materials to the Advisor for review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allows the Advisor to review or approve materials before the meeting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977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&amp; Approve Review Packet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Applicable)</a:t>
                      </a:r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75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3 Days Before Meeting</a:t>
                      </a:r>
                      <a:endParaRPr lang="en-US" sz="75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feedback or revise  the meeting materials as needed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 the meeting materials as appropriate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592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Meeting Specifics with Client</a:t>
                      </a:r>
                    </a:p>
                    <a:p>
                      <a:pPr algn="ctr"/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</a:t>
                      </a: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Day Before Meeting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8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</a:t>
                      </a:r>
                      <a:r>
                        <a:rPr lang="en-US" sz="8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step is completed via phone and/or email depending on the Advisor’s or client’s preferences</a:t>
                      </a:r>
                      <a:endParaRPr lang="en-US" sz="8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in-person provide directions on meeting location, parking, etc.</a:t>
                      </a:r>
                      <a:endParaRPr lang="en-US" sz="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web-based, provide dial-in, web link, log-in instructions,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Remind client to bring any requested documents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(if applicable)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meeting</a:t>
                      </a:r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items to set expectations as appropriate</a:t>
                      </a:r>
                      <a:endParaRPr lang="en-US" sz="8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75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75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confirmation is being performed via email, draft and send a meeting confirmation letter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5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"Meeting Confirmation Letter" template</a:t>
                      </a:r>
                      <a:r>
                        <a:rPr lang="en-US" sz="75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75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75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692" y="419100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Management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06477"/>
              </p:ext>
            </p:extLst>
          </p:nvPr>
        </p:nvGraphicFramePr>
        <p:xfrm>
          <a:off x="213692" y="2336026"/>
          <a:ext cx="6463637" cy="32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637"/>
              </a:tblGrid>
              <a:tr h="23986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Client Communications</a:t>
                      </a:r>
                      <a:endParaRPr lang="en-US" sz="15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5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015981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692" y="8928565"/>
            <a:ext cx="35253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</a:t>
            </a:r>
            <a:r>
              <a:rPr lang="en-US" sz="800" dirty="0" smtClean="0"/>
              <a:t>This </a:t>
            </a:r>
            <a:r>
              <a:rPr lang="en-US" sz="800" dirty="0"/>
              <a:t>information is proprietary.  No further distribution is intended.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" y="1657350"/>
            <a:ext cx="655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a seasonal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approach, such as tax analysis in first quarter, education planning in second, insurance and estate planning in third and fourth quarter).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894150"/>
              </p:ext>
            </p:extLst>
          </p:nvPr>
        </p:nvGraphicFramePr>
        <p:xfrm>
          <a:off x="213691" y="1838022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Review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Planning Services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</a:t>
                      </a:r>
                      <a:r>
                        <a:rPr lang="en-US" sz="1600" baseline="0" dirty="0" smtClean="0"/>
                        <a:t> Contact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31303"/>
              </p:ext>
            </p:extLst>
          </p:nvPr>
        </p:nvGraphicFramePr>
        <p:xfrm>
          <a:off x="213692" y="2812263"/>
          <a:ext cx="6453808" cy="57531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 Room Resources &amp; Technology 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Day of Meeting</a:t>
                      </a:r>
                      <a:endParaRPr lang="en-US" sz="9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there are enough printed materials, chairs, beverages, and pens/notepads organized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the meeting room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 the Advisor as needed for preferences for meeting space</a:t>
                      </a:r>
                      <a:endParaRPr lang="en-US" sz="9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up and test all technology being used during the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5-10 minutes before to ensure it’s working properly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it’s a breakfast/lunch meeting, place all food orders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Review Meeting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meeting utilizing the meeting agenda to guide the discussion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Agenda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set expectations about what’s going to be discussed and what the goal of the meeting will be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Immediate Client Concerns / Additions to Agenda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ensure the client doesn’t have any outstanding concerns or issues that would impede them from focusing on today’s Review Meeting</a:t>
                      </a:r>
                      <a:endParaRPr lang="en-US" sz="9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Goal Review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discuss how the client is tracking to achieving their financial goals laid out in their plan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Financial Analysis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review any changes or updates that must be made to the client’s plan, goals, and/or investments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would include a review of the client’s RTQ, especially if the client was recently re-assessed or needs to be re-assessed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Might also include presentation and completion of additional paperwork, if firm is recommending a strategy change or a completely new investment solution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 Investment Review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ensure the client has a good understanding of what the client is being invested in and why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Client Feedback – 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give the client an opportunity to provide feedback on ways to improve the firm’s client service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Next Steps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To ensure everyone’s aware of what was  discussed and what is expected coming out of the meeting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includes a review of to-dos for both the Advisor and the client in terms of outstanding questions, issues, data, documents, or necessary action steps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practice is to discuss when the next Review Meeting is scheduled or projected to take place, so the client is aware of the next point of contact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“Meeting Notes” Template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692" y="419100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Management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014599"/>
              </p:ext>
            </p:extLst>
          </p:nvPr>
        </p:nvGraphicFramePr>
        <p:xfrm>
          <a:off x="203862" y="2403366"/>
          <a:ext cx="646363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6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 Communications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0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015981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692" y="8928565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</a:t>
            </a:r>
            <a:r>
              <a:rPr lang="en-US" sz="800" dirty="0" smtClean="0"/>
              <a:t>This </a:t>
            </a:r>
            <a:r>
              <a:rPr lang="en-US" sz="800" dirty="0"/>
              <a:t>information is proprietary.  No further distribution is intended</a:t>
            </a:r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" y="1657350"/>
            <a:ext cx="655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a seasonal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approach, such as tax analysis in first quarter, education planning in second, insurance and estate planning in third and fourth quarter).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930016"/>
              </p:ext>
            </p:extLst>
          </p:nvPr>
        </p:nvGraphicFramePr>
        <p:xfrm>
          <a:off x="213691" y="1838022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Review Meeting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Planning Services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</a:t>
                      </a:r>
                      <a:r>
                        <a:rPr lang="en-US" sz="1600" baseline="0" dirty="0" smtClean="0"/>
                        <a:t> Contact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501821"/>
              </p:ext>
            </p:extLst>
          </p:nvPr>
        </p:nvGraphicFramePr>
        <p:xfrm>
          <a:off x="213692" y="2809060"/>
          <a:ext cx="6453808" cy="34213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Meeting Follow-Up Tasks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Due:1 Day After Meeting</a:t>
                      </a:r>
                      <a:endParaRPr lang="en-US" sz="9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Execute and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ssign any tasks coming out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meeting</a:t>
                      </a:r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Execute any time-sensitive items coming out of the meeting (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i.e.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trades)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tasks to appropriate team members within the firm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example: If CSA needs to process any new paperwork (updated RTQ, strategy change form, IPS, etc.)</a:t>
                      </a:r>
                    </a:p>
                    <a:p>
                      <a:pPr marL="1543050" marR="0" lvl="3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follow the firm’s compliance procedures throughout this process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CRM and any other  relevant systems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 meeting notes and any follow-ups in the CRM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all data in the CRM and and all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other firm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systems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reminder to schedule the next Review Meeting or launch the next “Review Meeting” workflow as appropriate</a:t>
                      </a:r>
                      <a:endParaRPr lang="en-US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Summary Letter to Client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 After</a:t>
                      </a:r>
                      <a:r>
                        <a:rPr lang="en-US" sz="90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</a:t>
                      </a:r>
                      <a:endParaRPr lang="en-US" sz="9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could be a mailed hand-written note or an email to the client</a:t>
                      </a:r>
                      <a:endParaRPr lang="en-US" sz="9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summary letter to the client which: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 the client for the opportunity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Outlines what was agreed-upon and identifies next steps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“Summary Letter" Template</a:t>
                      </a:r>
                      <a:r>
                        <a:rPr lang="en-US" sz="90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3692" y="419100"/>
            <a:ext cx="2300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Management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695591"/>
              </p:ext>
            </p:extLst>
          </p:nvPr>
        </p:nvGraphicFramePr>
        <p:xfrm>
          <a:off x="203862" y="2403366"/>
          <a:ext cx="646363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6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Client Communications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00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1627</Words>
  <Application>Microsoft Office PowerPoint</Application>
  <PresentationFormat>On-screen Show (4:3)</PresentationFormat>
  <Paragraphs>173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88</cp:revision>
  <cp:lastPrinted>2015-02-24T21:16:01Z</cp:lastPrinted>
  <dcterms:created xsi:type="dcterms:W3CDTF">2015-02-24T20:42:17Z</dcterms:created>
  <dcterms:modified xsi:type="dcterms:W3CDTF">2019-01-07T19:10:51Z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VersionGuid">
    <vt:lpwstr>ea50507f-9778-4ce4-9ffa-1da734850ec6</vt:lpwstr>
  </property>
  <property fmtid="{D5CDD505-2E9C-101B-9397-08002B2CF9AE}" pid="3" name="Offisync_UniqueId">
    <vt:lpwstr>1657</vt:lpwstr>
  </property>
  <property fmtid="{D5CDD505-2E9C-101B-9397-08002B2CF9AE}" pid="4" name="Offisync_ServerID">
    <vt:lpwstr>2bde6a04-5b4d-4157-b3f0-c0ef8aef0196</vt:lpwstr>
  </property>
  <property fmtid="{D5CDD505-2E9C-101B-9397-08002B2CF9AE}" pid="5" name="Offisync_UpdateToken">
    <vt:lpwstr>3</vt:lpwstr>
  </property>
  <property fmtid="{D5CDD505-2E9C-101B-9397-08002B2CF9AE}" pid="6" name="Offisync_ProviderInitializationData">
    <vt:lpwstr>https://sei.jiveon.com</vt:lpwstr>
  </property>
  <property fmtid="{D5CDD505-2E9C-101B-9397-08002B2CF9AE}" pid="7" name="Jive_LatestUserAccountName">
    <vt:lpwstr>jshon73032</vt:lpwstr>
  </property>
  <property fmtid="{D5CDD505-2E9C-101B-9397-08002B2CF9AE}" pid="8" name="Jive_ModifiedButNotPublished">
    <vt:lpwstr/>
  </property>
</Properties>
</file>