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5" r:id="rId3"/>
    <p:sldId id="273" r:id="rId4"/>
    <p:sldId id="274"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60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p:scale>
          <a:sx n="80" d="100"/>
          <a:sy n="80" d="100"/>
        </p:scale>
        <p:origin x="-2131" y="211"/>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837736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575880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431143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B4AC37-4002-4330-802E-C18B64092E61}" type="datetimeFigureOut">
              <a:rPr lang="en-US" smtClean="0"/>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4204335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B4AC37-4002-4330-802E-C18B64092E61}" type="datetimeFigureOut">
              <a:rPr lang="en-US" smtClean="0"/>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726362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B4AC37-4002-4330-802E-C18B64092E61}" type="datetimeFigureOut">
              <a:rPr lang="en-US" smtClean="0"/>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2803679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B4AC37-4002-4330-802E-C18B64092E61}" type="datetimeFigureOut">
              <a:rPr lang="en-US" smtClean="0"/>
              <a:t>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610704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B4AC37-4002-4330-802E-C18B64092E61}" type="datetimeFigureOut">
              <a:rPr lang="en-US" smtClean="0"/>
              <a:t>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798021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B4AC37-4002-4330-802E-C18B64092E61}" type="datetimeFigureOut">
              <a:rPr lang="en-US" smtClean="0"/>
              <a:t>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3545647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4AC37-4002-4330-802E-C18B64092E61}" type="datetimeFigureOut">
              <a:rPr lang="en-US" smtClean="0"/>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1925830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B4AC37-4002-4330-802E-C18B64092E61}" type="datetimeFigureOut">
              <a:rPr lang="en-US" smtClean="0"/>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C59E7-17B1-426C-A4E2-70B63E580171}" type="slidenum">
              <a:rPr lang="en-US" smtClean="0"/>
              <a:t>‹#›</a:t>
            </a:fld>
            <a:endParaRPr lang="en-US"/>
          </a:p>
        </p:txBody>
      </p:sp>
    </p:spTree>
    <p:extLst>
      <p:ext uri="{BB962C8B-B14F-4D97-AF65-F5344CB8AC3E}">
        <p14:creationId xmlns:p14="http://schemas.microsoft.com/office/powerpoint/2010/main" val="4081285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8B4AC37-4002-4330-802E-C18B64092E61}" type="datetimeFigureOut">
              <a:rPr lang="en-US" smtClean="0"/>
              <a:t>1/7/2019</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DAC59E7-17B1-426C-A4E2-70B63E580171}" type="slidenum">
              <a:rPr lang="en-US" smtClean="0"/>
              <a:t>‹#›</a:t>
            </a:fld>
            <a:endParaRPr lang="en-US"/>
          </a:p>
        </p:txBody>
      </p:sp>
    </p:spTree>
    <p:extLst>
      <p:ext uri="{BB962C8B-B14F-4D97-AF65-F5344CB8AC3E}">
        <p14:creationId xmlns:p14="http://schemas.microsoft.com/office/powerpoint/2010/main" val="4054124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tic.cdn.responsys.net/i2/responsysimages/content/seic/ADV_1504_Missing%20Info%20Checklist.docx"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tic.cdn.responsys.net/i2/responsysimages/content/seic/ADV_1505_Planning%20Services%20Meeting%20Agenda.doc"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tatic.cdn.responsys.net/i2/responsysimages/content/seic/ADV_1504_Meeting%20Confirmation%20Letter.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atic.cdn.responsys.net/i2/responsysimages/content/seic/ADV_1505_Meeting%20Notes.doc"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tic.cdn.responsys.net/i2/responsysimages/content/seic/ADV_1504_Summary%20Letter.docx"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0" y="0"/>
            <a:ext cx="6858000" cy="2015981"/>
          </a:xfrm>
          <a:prstGeom prst="rect">
            <a:avLst/>
          </a:prstGeom>
          <a:extLst>
            <a:ext uri="{FAA26D3D-D897-4be2-8F04-BA451C77F1D7}">
              <ma14:placeholderFlag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pic>
      <p:sp>
        <p:nvSpPr>
          <p:cNvPr id="5" name="TextBox 4"/>
          <p:cNvSpPr txBox="1"/>
          <p:nvPr/>
        </p:nvSpPr>
        <p:spPr>
          <a:xfrm>
            <a:off x="213692" y="8747590"/>
            <a:ext cx="3494867" cy="338554"/>
          </a:xfrm>
          <a:prstGeom prst="rect">
            <a:avLst/>
          </a:prstGeom>
          <a:noFill/>
        </p:spPr>
        <p:txBody>
          <a:bodyPr wrap="none" rtlCol="0">
            <a:spAutoFit/>
          </a:bodyPr>
          <a:lstStyle/>
          <a:p>
            <a:r>
              <a:rPr lang="en-US" sz="800" dirty="0"/>
              <a:t>© 2015 SEI. This information is proprietary.  No further distribution is intended.</a:t>
            </a:r>
          </a:p>
          <a:p>
            <a:endParaRPr lang="en-US" sz="800" i="1" dirty="0">
              <a:latin typeface="Arial" panose="020B0604020202020204" pitchFamily="34" charset="0"/>
              <a:cs typeface="Arial" panose="020B0604020202020204" pitchFamily="34" charset="0"/>
            </a:endParaRPr>
          </a:p>
        </p:txBody>
      </p:sp>
      <p:sp>
        <p:nvSpPr>
          <p:cNvPr id="6" name="TextBox 5"/>
          <p:cNvSpPr txBox="1"/>
          <p:nvPr/>
        </p:nvSpPr>
        <p:spPr>
          <a:xfrm>
            <a:off x="114300" y="1657350"/>
            <a:ext cx="6553200" cy="892552"/>
          </a:xfrm>
          <a:prstGeom prst="rect">
            <a:avLst/>
          </a:prstGeom>
          <a:noFill/>
        </p:spPr>
        <p:txBody>
          <a:bodyPr wrap="square" rtlCol="0">
            <a:spAutoFit/>
          </a:bodyPr>
          <a:lstStyle/>
          <a:p>
            <a:endParaRPr lang="en-US" sz="1600" b="1" dirty="0" smtClean="0">
              <a:solidFill>
                <a:schemeClr val="accent1"/>
              </a:solidFill>
              <a:latin typeface="Arial" panose="020B0604020202020204" pitchFamily="34" charset="0"/>
              <a:cs typeface="Arial" panose="020B0604020202020204" pitchFamily="34" charset="0"/>
            </a:endParaRPr>
          </a:p>
          <a:p>
            <a:endParaRPr lang="en-US" sz="1600" b="1" dirty="0">
              <a:solidFill>
                <a:schemeClr val="accent1"/>
              </a:solidFill>
              <a:latin typeface="Arial" panose="020B0604020202020204" pitchFamily="34" charset="0"/>
              <a:cs typeface="Arial" panose="020B0604020202020204" pitchFamily="34" charset="0"/>
            </a:endParaRPr>
          </a:p>
          <a:p>
            <a:r>
              <a:rPr lang="en-US" sz="1000" dirty="0" smtClean="0">
                <a:latin typeface="Arial" panose="020B0604020202020204" pitchFamily="34" charset="0"/>
                <a:cs typeface="Arial" panose="020B0604020202020204" pitchFamily="34" charset="0"/>
              </a:rPr>
              <a:t>on a seasonal </a:t>
            </a:r>
            <a:r>
              <a:rPr lang="en-US" sz="1000" dirty="0">
                <a:latin typeface="Arial" panose="020B0604020202020204" pitchFamily="34" charset="0"/>
                <a:cs typeface="Arial" panose="020B0604020202020204" pitchFamily="34" charset="0"/>
              </a:rPr>
              <a:t>approach, such as tax analysis in first quarter, education planning in second, insurance and estate planning in third and fourth quarter).</a:t>
            </a:r>
            <a:endParaRPr lang="en-US" sz="1000" b="1" dirty="0">
              <a:solidFill>
                <a:schemeClr val="accent1"/>
              </a:solidFill>
              <a:latin typeface="Arial" panose="020B0604020202020204" pitchFamily="34" charset="0"/>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263658660"/>
              </p:ext>
            </p:extLst>
          </p:nvPr>
        </p:nvGraphicFramePr>
        <p:xfrm>
          <a:off x="213691" y="1933272"/>
          <a:ext cx="6453810" cy="579120"/>
        </p:xfrm>
        <a:graphic>
          <a:graphicData uri="http://schemas.openxmlformats.org/drawingml/2006/table">
            <a:tbl>
              <a:tblPr firstRow="1" bandRow="1">
                <a:tableStyleId>{5C22544A-7EE6-4342-B048-85BDC9FD1C3A}</a:tableStyleId>
              </a:tblPr>
              <a:tblGrid>
                <a:gridCol w="2151270"/>
                <a:gridCol w="2151270"/>
                <a:gridCol w="2151270"/>
              </a:tblGrid>
              <a:tr h="370840">
                <a:tc>
                  <a:txBody>
                    <a:bodyPr/>
                    <a:lstStyle/>
                    <a:p>
                      <a:pPr algn="ctr"/>
                      <a:r>
                        <a:rPr lang="en-US" sz="1600" dirty="0" smtClean="0"/>
                        <a:t>Review Meeting</a:t>
                      </a:r>
                      <a:endParaRPr lang="en-US" sz="1600" dirty="0"/>
                    </a:p>
                  </a:txBody>
                  <a:tcPr>
                    <a:solidFill>
                      <a:schemeClr val="bg1">
                        <a:lumMod val="85000"/>
                      </a:schemeClr>
                    </a:solidFill>
                  </a:tcPr>
                </a:tc>
                <a:tc>
                  <a:txBody>
                    <a:bodyPr/>
                    <a:lstStyle/>
                    <a:p>
                      <a:pPr algn="ctr"/>
                      <a:r>
                        <a:rPr lang="en-US" sz="1600" dirty="0" smtClean="0"/>
                        <a:t>Planning Services Meeting</a:t>
                      </a:r>
                      <a:endParaRPr lang="en-US" sz="1600" dirty="0"/>
                    </a:p>
                  </a:txBody>
                  <a:tcPr>
                    <a:solidFill>
                      <a:srgbClr val="002060"/>
                    </a:solidFill>
                  </a:tcPr>
                </a:tc>
                <a:tc>
                  <a:txBody>
                    <a:bodyPr/>
                    <a:lstStyle/>
                    <a:p>
                      <a:pPr algn="ctr"/>
                      <a:r>
                        <a:rPr lang="en-US" sz="1600" dirty="0" smtClean="0"/>
                        <a:t>Periodic</a:t>
                      </a:r>
                      <a:r>
                        <a:rPr lang="en-US" sz="1600" baseline="0" dirty="0" smtClean="0"/>
                        <a:t> Contact</a:t>
                      </a:r>
                      <a:endParaRPr lang="en-US" sz="1600" dirty="0"/>
                    </a:p>
                  </a:txBody>
                  <a:tcPr>
                    <a:solidFill>
                      <a:schemeClr val="bg1">
                        <a:lumMod val="85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997576961"/>
              </p:ext>
            </p:extLst>
          </p:nvPr>
        </p:nvGraphicFramePr>
        <p:xfrm>
          <a:off x="213693" y="3649398"/>
          <a:ext cx="6453808" cy="5265420"/>
        </p:xfrm>
        <a:graphic>
          <a:graphicData uri="http://schemas.openxmlformats.org/drawingml/2006/table">
            <a:tbl>
              <a:tblPr bandRow="1">
                <a:tableStyleId>{5C22544A-7EE6-4342-B048-85BDC9FD1C3A}</a:tableStyleId>
              </a:tblPr>
              <a:tblGrid>
                <a:gridCol w="704112"/>
                <a:gridCol w="1139595"/>
                <a:gridCol w="4610101"/>
              </a:tblGrid>
              <a:tr h="278130">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210574">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PREPARE </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232410">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370840">
                <a:tc>
                  <a:txBody>
                    <a:bodyPr/>
                    <a:lstStyle/>
                    <a:p>
                      <a:pPr algn="ctr"/>
                      <a:r>
                        <a:rPr lang="en-US" sz="900" dirty="0" smtClean="0">
                          <a:latin typeface="Arial" panose="020B0604020202020204" pitchFamily="34" charset="0"/>
                          <a:cs typeface="Arial" panose="020B0604020202020204" pitchFamily="34" charset="0"/>
                        </a:rPr>
                        <a:t>Associate 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Validate Meeting Focus with Advisor</a:t>
                      </a:r>
                    </a:p>
                    <a:p>
                      <a:pPr algn="ctr"/>
                      <a:endParaRPr lang="en-US" sz="900" dirty="0" smtClean="0">
                        <a:latin typeface="Arial" panose="020B0604020202020204" pitchFamily="34" charset="0"/>
                        <a:cs typeface="Arial" panose="020B0604020202020204" pitchFamily="34" charset="0"/>
                      </a:endParaRPr>
                    </a:p>
                    <a:p>
                      <a:pPr algn="ctr"/>
                      <a:r>
                        <a:rPr lang="en-US" sz="900" dirty="0" smtClean="0">
                          <a:effectLst/>
                          <a:latin typeface="Arial" panose="020B0604020202020204" pitchFamily="34" charset="0"/>
                          <a:cs typeface="Arial" panose="020B0604020202020204" pitchFamily="34" charset="0"/>
                        </a:rPr>
                        <a:t>Due: 2 Weeks Before Meeting</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1" i="1" dirty="0" smtClean="0">
                          <a:effectLst/>
                          <a:latin typeface="Arial" panose="020B0604020202020204" pitchFamily="34" charset="0"/>
                          <a:cs typeface="Arial" panose="020B0604020202020204" pitchFamily="34" charset="0"/>
                        </a:rPr>
                        <a:t>This process</a:t>
                      </a:r>
                      <a:r>
                        <a:rPr lang="en-US" sz="900" b="1" i="1" baseline="0" dirty="0" smtClean="0">
                          <a:effectLst/>
                          <a:latin typeface="Arial" panose="020B0604020202020204" pitchFamily="34" charset="0"/>
                          <a:cs typeface="Arial" panose="020B0604020202020204" pitchFamily="34" charset="0"/>
                        </a:rPr>
                        <a:t> is initiated when a planning meeting is scheduled with a client, which is typically  done on an as-needed basis based on the client’s needs</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Review past client activity, meetings, and emails in the CRM or other systems</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This</a:t>
                      </a:r>
                      <a:r>
                        <a:rPr lang="en-US" sz="900" b="0" baseline="0" dirty="0" smtClean="0">
                          <a:effectLst/>
                          <a:latin typeface="Arial" panose="020B0604020202020204" pitchFamily="34" charset="0"/>
                          <a:cs typeface="Arial" panose="020B0604020202020204" pitchFamily="34" charset="0"/>
                        </a:rPr>
                        <a:t> helps confirm what was discussed or agreed-upon before, to ensure the upcoming meeting meets expectations in terms of focus</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Additionally, it allows the team to identify any outstanding issues which will need to be resolved before the meeting or addressed during the meeting</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This provides an opportunity to anticipate the needs of the client and the topics of the Advisors wants to cover with the client</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Confirm the meeting focus and topics with Advisor</a:t>
                      </a:r>
                    </a:p>
                    <a:p>
                      <a:pPr marL="628650" lvl="1" indent="-171450">
                        <a:buFont typeface="Arial" panose="020B0604020202020204" pitchFamily="34" charset="0"/>
                        <a:buChar char="•"/>
                      </a:pPr>
                      <a:r>
                        <a:rPr lang="en-US" sz="900" dirty="0" smtClean="0">
                          <a:effectLst/>
                          <a:latin typeface="Arial" panose="020B0604020202020204" pitchFamily="34" charset="0"/>
                          <a:cs typeface="Arial" panose="020B0604020202020204" pitchFamily="34" charset="0"/>
                        </a:rPr>
                        <a:t>Record notes</a:t>
                      </a:r>
                      <a:r>
                        <a:rPr lang="en-US" sz="900" baseline="0" dirty="0" smtClean="0">
                          <a:effectLst/>
                          <a:latin typeface="Arial" panose="020B0604020202020204" pitchFamily="34" charset="0"/>
                          <a:cs typeface="Arial" panose="020B0604020202020204" pitchFamily="34" charset="0"/>
                        </a:rPr>
                        <a:t> within the CRM outlining the key agenda items discussed with the Advisor, for reference later or by other team members (i.e. for the Associate Advisor to determine what is needed for the meeting analysis)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latin typeface="Arial" panose="020B0604020202020204" pitchFamily="34" charset="0"/>
                          <a:cs typeface="Arial" panose="020B0604020202020204" pitchFamily="34" charset="0"/>
                        </a:rPr>
                        <a:t>Associate Advisor</a:t>
                      </a:r>
                    </a:p>
                    <a:p>
                      <a:pPr algn="ct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Initiate Data Collection Process</a:t>
                      </a:r>
                    </a:p>
                    <a:p>
                      <a:pPr algn="ctr"/>
                      <a:endParaRPr lang="en-US" sz="9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effectLst/>
                          <a:latin typeface="Arial" panose="020B0604020202020204" pitchFamily="34" charset="0"/>
                          <a:cs typeface="Arial" panose="020B0604020202020204" pitchFamily="34" charset="0"/>
                        </a:rPr>
                        <a:t>Due: 2 Weeks Before Meeting</a:t>
                      </a:r>
                      <a:endParaRPr lang="en-US" sz="900" dirty="0" smtClean="0">
                        <a:latin typeface="Arial" panose="020B0604020202020204" pitchFamily="34" charset="0"/>
                        <a:cs typeface="Arial" panose="020B0604020202020204" pitchFamily="34" charset="0"/>
                      </a:endParaRPr>
                    </a:p>
                    <a:p>
                      <a:pPr algn="ct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Review the client’s record to confirm  the data needed for the</a:t>
                      </a:r>
                      <a:r>
                        <a:rPr lang="en-US" sz="900" b="1" baseline="0" dirty="0" smtClean="0">
                          <a:effectLst/>
                          <a:latin typeface="Arial" panose="020B0604020202020204" pitchFamily="34" charset="0"/>
                          <a:cs typeface="Arial" panose="020B0604020202020204" pitchFamily="34" charset="0"/>
                        </a:rPr>
                        <a:t> meeting analysis</a:t>
                      </a:r>
                      <a:endParaRPr lang="en-US" sz="900" b="1" dirty="0" smtClean="0">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Organize</a:t>
                      </a:r>
                      <a:r>
                        <a:rPr lang="en-US" sz="900" b="0" baseline="0" dirty="0" smtClean="0">
                          <a:effectLst/>
                          <a:latin typeface="Arial" panose="020B0604020202020204" pitchFamily="34" charset="0"/>
                          <a:cs typeface="Arial" panose="020B0604020202020204" pitchFamily="34" charset="0"/>
                        </a:rPr>
                        <a:t> a comprehensive list of  all the information needed  and identify </a:t>
                      </a:r>
                      <a:r>
                        <a:rPr lang="en-US" sz="900" b="0" baseline="0" dirty="0" smtClean="0">
                          <a:solidFill>
                            <a:schemeClr val="tx1"/>
                          </a:solidFill>
                          <a:effectLst/>
                          <a:latin typeface="Arial" panose="020B0604020202020204" pitchFamily="34" charset="0"/>
                          <a:cs typeface="Arial" panose="020B0604020202020204" pitchFamily="34" charset="0"/>
                        </a:rPr>
                        <a:t>what data is still needed from the client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u="sng" dirty="0" smtClean="0">
                          <a:solidFill>
                            <a:schemeClr val="tx1"/>
                          </a:solidFill>
                          <a:effectLst/>
                          <a:latin typeface="Arial" panose="020B0604020202020204" pitchFamily="34" charset="0"/>
                          <a:cs typeface="Arial" panose="020B0604020202020204" pitchFamily="34" charset="0"/>
                          <a:hlinkClick r:id="rId3"/>
                        </a:rPr>
                        <a:t>"Missing Info Checklist" template</a:t>
                      </a:r>
                      <a:r>
                        <a:rPr lang="en-US" sz="900" u="sng" dirty="0" smtClean="0">
                          <a:solidFill>
                            <a:schemeClr val="tx1"/>
                          </a:solidFill>
                          <a:effectLst/>
                          <a:latin typeface="Arial" panose="020B0604020202020204" pitchFamily="34" charset="0"/>
                          <a:cs typeface="Arial" panose="020B0604020202020204" pitchFamily="34" charset="0"/>
                        </a:rPr>
                        <a:t> </a:t>
                      </a:r>
                      <a:r>
                        <a:rPr lang="en-US" sz="900" i="1" kern="1200" dirty="0" smtClean="0">
                          <a:solidFill>
                            <a:schemeClr val="dk1"/>
                          </a:solidFill>
                          <a:effectLst/>
                          <a:latin typeface="Arial" panose="020B0604020202020204" pitchFamily="34" charset="0"/>
                          <a:ea typeface="+mn-ea"/>
                          <a:cs typeface="Arial" panose="020B0604020202020204" pitchFamily="34" charset="0"/>
                        </a:rPr>
                        <a:t>(right-click underlined text to open hyperlink to template)</a:t>
                      </a:r>
                      <a:endParaRPr lang="en-US" sz="900" b="0" dirty="0" smtClean="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solidFill>
                            <a:schemeClr val="tx1"/>
                          </a:solidFill>
                          <a:effectLst/>
                          <a:latin typeface="Arial" panose="020B0604020202020204" pitchFamily="34" charset="0"/>
                          <a:cs typeface="Arial" panose="020B0604020202020204" pitchFamily="34" charset="0"/>
                        </a:rPr>
                        <a:t>Email the client to request any necessary data</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Be</a:t>
                      </a:r>
                      <a:r>
                        <a:rPr lang="en-US" sz="900" b="0" baseline="0" dirty="0" smtClean="0">
                          <a:effectLst/>
                          <a:latin typeface="Arial" panose="020B0604020202020204" pitchFamily="34" charset="0"/>
                          <a:cs typeface="Arial" panose="020B0604020202020204" pitchFamily="34" charset="0"/>
                        </a:rPr>
                        <a:t> sure to clearly list and explain the information that is needed so nothing is missed or misinterpreted</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Call the client</a:t>
                      </a:r>
                      <a:r>
                        <a:rPr lang="en-US" sz="900" b="1" baseline="0" dirty="0" smtClean="0">
                          <a:effectLst/>
                          <a:latin typeface="Arial" panose="020B0604020202020204" pitchFamily="34" charset="0"/>
                          <a:cs typeface="Arial" panose="020B0604020202020204" pitchFamily="34" charset="0"/>
                        </a:rPr>
                        <a:t> </a:t>
                      </a:r>
                      <a:r>
                        <a:rPr lang="en-US" sz="900" b="1" dirty="0" smtClean="0">
                          <a:effectLst/>
                          <a:latin typeface="Arial" panose="020B0604020202020204" pitchFamily="34" charset="0"/>
                          <a:cs typeface="Arial" panose="020B0604020202020204" pitchFamily="34" charset="0"/>
                        </a:rPr>
                        <a:t>o confirm there’s a</a:t>
                      </a:r>
                      <a:r>
                        <a:rPr lang="en-US" sz="900" b="1" baseline="0" dirty="0" smtClean="0">
                          <a:effectLst/>
                          <a:latin typeface="Arial" panose="020B0604020202020204" pitchFamily="34" charset="0"/>
                          <a:cs typeface="Arial" panose="020B0604020202020204" pitchFamily="34" charset="0"/>
                        </a:rPr>
                        <a:t> complete</a:t>
                      </a:r>
                      <a:r>
                        <a:rPr lang="en-US" sz="900" b="1" dirty="0" smtClean="0">
                          <a:effectLst/>
                          <a:latin typeface="Arial" panose="020B0604020202020204" pitchFamily="34" charset="0"/>
                          <a:cs typeface="Arial" panose="020B0604020202020204" pitchFamily="34" charset="0"/>
                        </a:rPr>
                        <a:t> understanding of the request</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Coordinate with any third-parties as appropriate</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This</a:t>
                      </a:r>
                      <a:r>
                        <a:rPr lang="en-US" sz="900" b="0" baseline="0" dirty="0" smtClean="0">
                          <a:effectLst/>
                          <a:latin typeface="Arial" panose="020B0604020202020204" pitchFamily="34" charset="0"/>
                          <a:cs typeface="Arial" panose="020B0604020202020204" pitchFamily="34" charset="0"/>
                        </a:rPr>
                        <a:t> is necessary if a third-party will be attending the meeting or providing a deliverable for the meeting (i.e. tax analysis, insurance policies, etc.)</a:t>
                      </a:r>
                      <a:endParaRPr lang="en-US" sz="900" b="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latin typeface="Arial" panose="020B0604020202020204" pitchFamily="34" charset="0"/>
                          <a:cs typeface="Arial" panose="020B0604020202020204" pitchFamily="34" charset="0"/>
                        </a:rPr>
                        <a:t>Associate Advisor</a:t>
                      </a:r>
                    </a:p>
                    <a:p>
                      <a:pPr algn="ct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Verify Receipt of</a:t>
                      </a:r>
                      <a:r>
                        <a:rPr lang="en-US" sz="900" baseline="0" dirty="0" smtClean="0">
                          <a:latin typeface="Arial" panose="020B0604020202020204" pitchFamily="34" charset="0"/>
                          <a:cs typeface="Arial" panose="020B0604020202020204" pitchFamily="34" charset="0"/>
                        </a:rPr>
                        <a:t> Requested data</a:t>
                      </a:r>
                    </a:p>
                    <a:p>
                      <a:pPr algn="ctr"/>
                      <a:endParaRPr lang="en-US" sz="900" baseline="0" dirty="0" smtClean="0">
                        <a:latin typeface="Arial" panose="020B0604020202020204" pitchFamily="34" charset="0"/>
                        <a:cs typeface="Arial" panose="020B0604020202020204" pitchFamily="34" charset="0"/>
                      </a:endParaRPr>
                    </a:p>
                    <a:p>
                      <a:pPr algn="ctr"/>
                      <a:r>
                        <a:rPr lang="en-US" sz="900" dirty="0" smtClean="0">
                          <a:effectLst/>
                          <a:latin typeface="Arial" panose="020B0604020202020204" pitchFamily="34" charset="0"/>
                          <a:cs typeface="Arial" panose="020B0604020202020204" pitchFamily="34" charset="0"/>
                        </a:rPr>
                        <a:t>Due: 5 Days Before Meeting</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Confirm</a:t>
                      </a:r>
                      <a:r>
                        <a:rPr lang="en-US" sz="900" b="1" baseline="0" dirty="0" smtClean="0">
                          <a:effectLst/>
                          <a:latin typeface="Arial" panose="020B0604020202020204" pitchFamily="34" charset="0"/>
                          <a:cs typeface="Arial" panose="020B0604020202020204" pitchFamily="34" charset="0"/>
                        </a:rPr>
                        <a:t> all data requested from the prospect has been received</a:t>
                      </a:r>
                      <a:endParaRPr lang="en-US" sz="900" b="1" dirty="0" smtClean="0">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900" dirty="0" smtClean="0">
                          <a:effectLst/>
                          <a:latin typeface="Arial" panose="020B0604020202020204" pitchFamily="34" charset="0"/>
                          <a:cs typeface="Arial" panose="020B0604020202020204" pitchFamily="34" charset="0"/>
                        </a:rPr>
                        <a:t>If not all necessary info has been provided by the</a:t>
                      </a:r>
                      <a:r>
                        <a:rPr lang="en-US" sz="900" baseline="0" dirty="0" smtClean="0">
                          <a:effectLst/>
                          <a:latin typeface="Arial" panose="020B0604020202020204" pitchFamily="34" charset="0"/>
                          <a:cs typeface="Arial" panose="020B0604020202020204" pitchFamily="34" charset="0"/>
                        </a:rPr>
                        <a:t> client, </a:t>
                      </a:r>
                      <a:r>
                        <a:rPr lang="en-US" sz="900" dirty="0" smtClean="0">
                          <a:effectLst/>
                          <a:latin typeface="Arial" panose="020B0604020202020204" pitchFamily="34" charset="0"/>
                          <a:cs typeface="Arial" panose="020B0604020202020204" pitchFamily="34" charset="0"/>
                        </a:rPr>
                        <a:t>reschedule meeting to a later date</a:t>
                      </a:r>
                      <a:endParaRPr lang="en-US" sz="9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9" name="TextBox 8"/>
          <p:cNvSpPr txBox="1"/>
          <p:nvPr/>
        </p:nvSpPr>
        <p:spPr>
          <a:xfrm>
            <a:off x="213692" y="419100"/>
            <a:ext cx="2300630" cy="646331"/>
          </a:xfrm>
          <a:prstGeom prst="rect">
            <a:avLst/>
          </a:prstGeom>
          <a:noFill/>
        </p:spPr>
        <p:txBody>
          <a:bodyPr wrap="none" rtlCol="0">
            <a:spAutoFit/>
          </a:bodyPr>
          <a:lstStyle/>
          <a:p>
            <a:r>
              <a:rPr lang="en-US" b="1" dirty="0" smtClean="0">
                <a:solidFill>
                  <a:schemeClr val="bg1"/>
                </a:solidFill>
                <a:latin typeface="Arial" panose="020B0604020202020204" pitchFamily="34" charset="0"/>
                <a:cs typeface="Arial" panose="020B0604020202020204" pitchFamily="34" charset="0"/>
              </a:rPr>
              <a:t>Client Management</a:t>
            </a:r>
            <a:endParaRPr lang="en-US" b="1" dirty="0">
              <a:solidFill>
                <a:schemeClr val="bg1"/>
              </a:solidFill>
              <a:latin typeface="Arial" panose="020B0604020202020204" pitchFamily="34" charset="0"/>
              <a:cs typeface="Arial" panose="020B0604020202020204" pitchFamily="34" charset="0"/>
            </a:endParaRPr>
          </a:p>
          <a:p>
            <a:endParaRPr lang="en-US" dirty="0">
              <a:solidFill>
                <a:schemeClr val="bg1"/>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1074579284"/>
              </p:ext>
            </p:extLst>
          </p:nvPr>
        </p:nvGraphicFramePr>
        <p:xfrm>
          <a:off x="203862" y="2498616"/>
          <a:ext cx="6463637" cy="370840"/>
        </p:xfrm>
        <a:graphic>
          <a:graphicData uri="http://schemas.openxmlformats.org/drawingml/2006/table">
            <a:tbl>
              <a:tblPr firstRow="1" bandRow="1">
                <a:tableStyleId>{5C22544A-7EE6-4342-B048-85BDC9FD1C3A}</a:tableStyleId>
              </a:tblPr>
              <a:tblGrid>
                <a:gridCol w="6463637"/>
              </a:tblGrid>
              <a:tr h="370840">
                <a:tc>
                  <a:txBody>
                    <a:bodyPr/>
                    <a:lstStyle/>
                    <a:p>
                      <a:pPr algn="ctr"/>
                      <a:r>
                        <a:rPr lang="en-US" sz="1600" dirty="0" smtClean="0"/>
                        <a:t>Client Communications</a:t>
                      </a:r>
                      <a:endParaRPr lang="en-US" sz="1600" dirty="0"/>
                    </a:p>
                  </a:txBody>
                  <a:tcPr>
                    <a:solidFill>
                      <a:schemeClr val="bg1">
                        <a:lumMod val="85000"/>
                      </a:schemeClr>
                    </a:solidFill>
                  </a:tcPr>
                </a:tc>
              </a:tr>
            </a:tbl>
          </a:graphicData>
        </a:graphic>
      </p:graphicFrame>
      <p:sp>
        <p:nvSpPr>
          <p:cNvPr id="2" name="TextBox 1"/>
          <p:cNvSpPr txBox="1"/>
          <p:nvPr/>
        </p:nvSpPr>
        <p:spPr>
          <a:xfrm>
            <a:off x="162239" y="2895823"/>
            <a:ext cx="6505261" cy="707886"/>
          </a:xfrm>
          <a:prstGeom prst="rect">
            <a:avLst/>
          </a:prstGeom>
          <a:noFill/>
        </p:spPr>
        <p:txBody>
          <a:bodyPr wrap="square" rtlCol="0">
            <a:spAutoFit/>
          </a:bodyPr>
          <a:lstStyle/>
          <a:p>
            <a:pPr algn="just"/>
            <a:r>
              <a:rPr lang="en-US" sz="1000" b="1" dirty="0" smtClean="0">
                <a:latin typeface="Arial" panose="020B0604020202020204" pitchFamily="34" charset="0"/>
                <a:cs typeface="Arial" panose="020B0604020202020204" pitchFamily="34" charset="0"/>
              </a:rPr>
              <a:t>Description: </a:t>
            </a:r>
            <a:r>
              <a:rPr lang="en-US" sz="1000" dirty="0">
                <a:latin typeface="Arial" panose="020B0604020202020204" pitchFamily="34" charset="0"/>
                <a:cs typeface="Arial" panose="020B0604020202020204" pitchFamily="34" charset="0"/>
              </a:rPr>
              <a:t>This workflow describes all the steps required to </a:t>
            </a:r>
            <a:r>
              <a:rPr lang="en-US" sz="1000" dirty="0" smtClean="0">
                <a:latin typeface="Arial" panose="020B0604020202020204" pitchFamily="34" charset="0"/>
                <a:cs typeface="Arial" panose="020B0604020202020204" pitchFamily="34" charset="0"/>
              </a:rPr>
              <a:t>provide specialized planning </a:t>
            </a:r>
            <a:r>
              <a:rPr lang="en-US" sz="1000" dirty="0">
                <a:latin typeface="Arial" panose="020B0604020202020204" pitchFamily="34" charset="0"/>
                <a:cs typeface="Arial" panose="020B0604020202020204" pitchFamily="34" charset="0"/>
              </a:rPr>
              <a:t>services </a:t>
            </a:r>
            <a:r>
              <a:rPr lang="en-US" sz="1000" dirty="0" smtClean="0">
                <a:latin typeface="Arial" panose="020B0604020202020204" pitchFamily="34" charset="0"/>
                <a:cs typeface="Arial" panose="020B0604020202020204" pitchFamily="34" charset="0"/>
              </a:rPr>
              <a:t>to your clients that differentiate </a:t>
            </a:r>
            <a:r>
              <a:rPr lang="en-US" sz="1000" dirty="0">
                <a:latin typeface="Arial" panose="020B0604020202020204" pitchFamily="34" charset="0"/>
                <a:cs typeface="Arial" panose="020B0604020202020204" pitchFamily="34" charset="0"/>
              </a:rPr>
              <a:t>from your core offering. Common planning services include but are not limited to the following: tax preparation for </a:t>
            </a:r>
            <a:r>
              <a:rPr lang="en-US" sz="1000" dirty="0" smtClean="0">
                <a:latin typeface="Arial" panose="020B0604020202020204" pitchFamily="34" charset="0"/>
                <a:cs typeface="Arial" panose="020B0604020202020204" pitchFamily="34" charset="0"/>
              </a:rPr>
              <a:t>high-net-worth clients</a:t>
            </a:r>
            <a:r>
              <a:rPr lang="en-US" sz="1000" dirty="0">
                <a:latin typeface="Arial" panose="020B0604020202020204" pitchFamily="34" charset="0"/>
                <a:cs typeface="Arial" panose="020B0604020202020204" pitchFamily="34" charset="0"/>
              </a:rPr>
              <a:t>, estate planning, etc</a:t>
            </a:r>
            <a:r>
              <a:rPr lang="en-US" sz="1000" dirty="0" smtClean="0">
                <a:latin typeface="Arial" panose="020B0604020202020204" pitchFamily="34" charset="0"/>
                <a:cs typeface="Arial" panose="020B0604020202020204" pitchFamily="34" charset="0"/>
              </a:rPr>
              <a:t>. Typically this type of meeting is conducted an as-needed basis, because of the nature of their focus in specialized areas of service. </a:t>
            </a:r>
            <a:endParaRPr lang="en-U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9959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0" y="0"/>
            <a:ext cx="6858000" cy="2015981"/>
          </a:xfrm>
          <a:prstGeom prst="rect">
            <a:avLst/>
          </a:prstGeom>
          <a:extLst>
            <a:ext uri="{FAA26D3D-D897-4be2-8F04-BA451C77F1D7}">
              <ma14:placeholderFlag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pic>
      <p:sp>
        <p:nvSpPr>
          <p:cNvPr id="5" name="TextBox 4"/>
          <p:cNvSpPr txBox="1"/>
          <p:nvPr/>
        </p:nvSpPr>
        <p:spPr>
          <a:xfrm>
            <a:off x="213692" y="8747590"/>
            <a:ext cx="3494867" cy="215444"/>
          </a:xfrm>
          <a:prstGeom prst="rect">
            <a:avLst/>
          </a:prstGeom>
          <a:noFill/>
        </p:spPr>
        <p:txBody>
          <a:bodyPr wrap="none" rtlCol="0">
            <a:spAutoFit/>
          </a:bodyPr>
          <a:lstStyle/>
          <a:p>
            <a:r>
              <a:rPr lang="en-US" sz="800" dirty="0"/>
              <a:t>© 2015 SEI. This information is proprietary.  No further distribution is intended.</a:t>
            </a:r>
          </a:p>
        </p:txBody>
      </p:sp>
      <p:sp>
        <p:nvSpPr>
          <p:cNvPr id="6" name="TextBox 5"/>
          <p:cNvSpPr txBox="1"/>
          <p:nvPr/>
        </p:nvSpPr>
        <p:spPr>
          <a:xfrm>
            <a:off x="114300" y="1657350"/>
            <a:ext cx="6553200" cy="892552"/>
          </a:xfrm>
          <a:prstGeom prst="rect">
            <a:avLst/>
          </a:prstGeom>
          <a:noFill/>
        </p:spPr>
        <p:txBody>
          <a:bodyPr wrap="square" rtlCol="0">
            <a:spAutoFit/>
          </a:bodyPr>
          <a:lstStyle/>
          <a:p>
            <a:endParaRPr lang="en-US" sz="1600" b="1" dirty="0" smtClean="0">
              <a:solidFill>
                <a:schemeClr val="accent1"/>
              </a:solidFill>
              <a:latin typeface="Arial" panose="020B0604020202020204" pitchFamily="34" charset="0"/>
              <a:cs typeface="Arial" panose="020B0604020202020204" pitchFamily="34" charset="0"/>
            </a:endParaRPr>
          </a:p>
          <a:p>
            <a:endParaRPr lang="en-US" sz="1600" b="1" dirty="0">
              <a:solidFill>
                <a:schemeClr val="accent1"/>
              </a:solidFill>
              <a:latin typeface="Arial" panose="020B0604020202020204" pitchFamily="34" charset="0"/>
              <a:cs typeface="Arial" panose="020B0604020202020204" pitchFamily="34" charset="0"/>
            </a:endParaRPr>
          </a:p>
          <a:p>
            <a:r>
              <a:rPr lang="en-US" sz="1000" dirty="0" smtClean="0">
                <a:latin typeface="Arial" panose="020B0604020202020204" pitchFamily="34" charset="0"/>
                <a:cs typeface="Arial" panose="020B0604020202020204" pitchFamily="34" charset="0"/>
              </a:rPr>
              <a:t>on a seasonal </a:t>
            </a:r>
            <a:r>
              <a:rPr lang="en-US" sz="1000" dirty="0">
                <a:latin typeface="Arial" panose="020B0604020202020204" pitchFamily="34" charset="0"/>
                <a:cs typeface="Arial" panose="020B0604020202020204" pitchFamily="34" charset="0"/>
              </a:rPr>
              <a:t>approach, such as tax analysis in first quarter, education planning in second, insurance and estate planning in third and fourth quarter).</a:t>
            </a:r>
            <a:endParaRPr lang="en-US" sz="1000" b="1" dirty="0">
              <a:solidFill>
                <a:schemeClr val="accent1"/>
              </a:solidFill>
              <a:latin typeface="Arial" panose="020B0604020202020204" pitchFamily="34" charset="0"/>
              <a:cs typeface="Arial" panose="020B0604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758078083"/>
              </p:ext>
            </p:extLst>
          </p:nvPr>
        </p:nvGraphicFramePr>
        <p:xfrm>
          <a:off x="213691" y="1933272"/>
          <a:ext cx="6453810" cy="579120"/>
        </p:xfrm>
        <a:graphic>
          <a:graphicData uri="http://schemas.openxmlformats.org/drawingml/2006/table">
            <a:tbl>
              <a:tblPr firstRow="1" bandRow="1">
                <a:tableStyleId>{5C22544A-7EE6-4342-B048-85BDC9FD1C3A}</a:tableStyleId>
              </a:tblPr>
              <a:tblGrid>
                <a:gridCol w="2151270"/>
                <a:gridCol w="2151270"/>
                <a:gridCol w="2151270"/>
              </a:tblGrid>
              <a:tr h="370840">
                <a:tc>
                  <a:txBody>
                    <a:bodyPr/>
                    <a:lstStyle/>
                    <a:p>
                      <a:pPr algn="ctr"/>
                      <a:r>
                        <a:rPr lang="en-US" sz="1600" dirty="0" smtClean="0"/>
                        <a:t>Review Meeting</a:t>
                      </a:r>
                      <a:endParaRPr lang="en-US" sz="1600" dirty="0"/>
                    </a:p>
                  </a:txBody>
                  <a:tcPr>
                    <a:solidFill>
                      <a:schemeClr val="bg1">
                        <a:lumMod val="85000"/>
                      </a:schemeClr>
                    </a:solidFill>
                  </a:tcPr>
                </a:tc>
                <a:tc>
                  <a:txBody>
                    <a:bodyPr/>
                    <a:lstStyle/>
                    <a:p>
                      <a:pPr algn="ctr"/>
                      <a:r>
                        <a:rPr lang="en-US" sz="1600" dirty="0" smtClean="0"/>
                        <a:t>Planning Services Meeting</a:t>
                      </a:r>
                      <a:endParaRPr lang="en-US" sz="1600" dirty="0"/>
                    </a:p>
                  </a:txBody>
                  <a:tcPr>
                    <a:solidFill>
                      <a:srgbClr val="002060"/>
                    </a:solidFill>
                  </a:tcPr>
                </a:tc>
                <a:tc>
                  <a:txBody>
                    <a:bodyPr/>
                    <a:lstStyle/>
                    <a:p>
                      <a:pPr algn="ctr"/>
                      <a:r>
                        <a:rPr lang="en-US" sz="1600" dirty="0" smtClean="0"/>
                        <a:t>Periodic</a:t>
                      </a:r>
                      <a:r>
                        <a:rPr lang="en-US" sz="1600" baseline="0" dirty="0" smtClean="0"/>
                        <a:t> Contact</a:t>
                      </a:r>
                      <a:endParaRPr lang="en-US" sz="1600" dirty="0"/>
                    </a:p>
                  </a:txBody>
                  <a:tcPr>
                    <a:solidFill>
                      <a:schemeClr val="bg1">
                        <a:lumMod val="85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605110812"/>
              </p:ext>
            </p:extLst>
          </p:nvPr>
        </p:nvGraphicFramePr>
        <p:xfrm>
          <a:off x="213692" y="2950975"/>
          <a:ext cx="6453808" cy="4610100"/>
        </p:xfrm>
        <a:graphic>
          <a:graphicData uri="http://schemas.openxmlformats.org/drawingml/2006/table">
            <a:tbl>
              <a:tblPr bandRow="1">
                <a:tableStyleId>{5C22544A-7EE6-4342-B048-85BDC9FD1C3A}</a:tableStyleId>
              </a:tblPr>
              <a:tblGrid>
                <a:gridCol w="838930"/>
                <a:gridCol w="1004777"/>
                <a:gridCol w="4610101"/>
              </a:tblGrid>
              <a:tr h="278130">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259080">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PREPARE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232410">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latin typeface="Arial" panose="020B0604020202020204" pitchFamily="34" charset="0"/>
                          <a:cs typeface="Arial" panose="020B0604020202020204" pitchFamily="34" charset="0"/>
                        </a:rPr>
                        <a:t>Associate Advisor</a:t>
                      </a:r>
                    </a:p>
                    <a:p>
                      <a:pPr algn="ct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Create Analysis and Agenda</a:t>
                      </a:r>
                    </a:p>
                    <a:p>
                      <a:pPr algn="ctr"/>
                      <a:endParaRPr lang="en-US" sz="9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effectLst/>
                          <a:latin typeface="Arial" panose="020B0604020202020204" pitchFamily="34" charset="0"/>
                          <a:cs typeface="Arial" panose="020B0604020202020204" pitchFamily="34" charset="0"/>
                        </a:rPr>
                        <a:t>Due: 5 Days Before Meeting</a:t>
                      </a:r>
                      <a:endParaRPr lang="en-US" sz="900" dirty="0" smtClean="0">
                        <a:latin typeface="Arial" panose="020B0604020202020204" pitchFamily="34" charset="0"/>
                        <a:cs typeface="Arial" panose="020B0604020202020204" pitchFamily="34" charset="0"/>
                      </a:endParaRPr>
                    </a:p>
                    <a:p>
                      <a:pPr algn="ct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Utilize the firm's systems to generate reports needed</a:t>
                      </a:r>
                      <a:r>
                        <a:rPr lang="en-US" sz="900" b="1" baseline="0" dirty="0" smtClean="0">
                          <a:effectLst/>
                          <a:latin typeface="Arial" panose="020B0604020202020204" pitchFamily="34" charset="0"/>
                          <a:cs typeface="Arial" panose="020B0604020202020204" pitchFamily="34" charset="0"/>
                        </a:rPr>
                        <a:t> for the client’s analysis</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Add any additional client-specific deliverables to the review packet</a:t>
                      </a:r>
                    </a:p>
                    <a:p>
                      <a:pPr marL="628650" lvl="1"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This</a:t>
                      </a:r>
                      <a:r>
                        <a:rPr lang="en-US" sz="900" b="0" baseline="0" dirty="0" smtClean="0">
                          <a:effectLst/>
                          <a:latin typeface="Arial" panose="020B0604020202020204" pitchFamily="34" charset="0"/>
                          <a:cs typeface="Arial" panose="020B0604020202020204" pitchFamily="34" charset="0"/>
                        </a:rPr>
                        <a:t> could be based off of specific Advisor instruction or a client request</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Draft the meeting agenda</a:t>
                      </a:r>
                      <a:endParaRPr lang="en-US" sz="900" dirty="0" smtClean="0">
                        <a:effectLst/>
                        <a:latin typeface="Arial" panose="020B0604020202020204" pitchFamily="34" charset="0"/>
                        <a:cs typeface="Arial" panose="020B0604020202020204" pitchFamily="34" charset="0"/>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u="sng" dirty="0" smtClean="0">
                          <a:solidFill>
                            <a:schemeClr val="tx1"/>
                          </a:solidFill>
                          <a:effectLst/>
                          <a:latin typeface="Arial" panose="020B0604020202020204" pitchFamily="34" charset="0"/>
                          <a:cs typeface="Arial" panose="020B0604020202020204" pitchFamily="34" charset="0"/>
                          <a:hlinkClick r:id="rId3"/>
                        </a:rPr>
                        <a:t>Planning Services Meeting Agenda" Template</a:t>
                      </a:r>
                      <a:r>
                        <a:rPr lang="en-US" sz="900" u="sng" dirty="0" smtClean="0">
                          <a:solidFill>
                            <a:schemeClr val="tx1"/>
                          </a:solidFill>
                          <a:effectLst/>
                          <a:latin typeface="Arial" panose="020B0604020202020204" pitchFamily="34" charset="0"/>
                          <a:cs typeface="Arial" panose="020B0604020202020204" pitchFamily="34" charset="0"/>
                        </a:rPr>
                        <a:t> </a:t>
                      </a:r>
                      <a:r>
                        <a:rPr lang="en-US" sz="900" i="1" kern="1200" dirty="0" smtClean="0">
                          <a:solidFill>
                            <a:schemeClr val="dk1"/>
                          </a:solidFill>
                          <a:effectLst/>
                          <a:latin typeface="Arial" panose="020B0604020202020204" pitchFamily="34" charset="0"/>
                          <a:ea typeface="+mn-ea"/>
                          <a:cs typeface="Arial" panose="020B0604020202020204" pitchFamily="34" charset="0"/>
                        </a:rPr>
                        <a:t>(right-click underlined text to open hyperlink to template)</a:t>
                      </a:r>
                      <a:endParaRPr lang="en-US" sz="900" dirty="0" smtClean="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Provide the meeting materials to the Advisor for review</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This allows the Advisor to review or approve materials before the meeting</a:t>
                      </a:r>
                      <a:endParaRPr lang="en-US" sz="900" b="1"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Evaluate</a:t>
                      </a:r>
                      <a:r>
                        <a:rPr lang="en-US" sz="900" baseline="0" dirty="0" smtClean="0">
                          <a:latin typeface="Arial" panose="020B0604020202020204" pitchFamily="34" charset="0"/>
                          <a:cs typeface="Arial" panose="020B0604020202020204" pitchFamily="34" charset="0"/>
                        </a:rPr>
                        <a:t> &amp;</a:t>
                      </a:r>
                      <a:r>
                        <a:rPr lang="en-US" sz="900" dirty="0" smtClean="0">
                          <a:latin typeface="Arial" panose="020B0604020202020204" pitchFamily="34" charset="0"/>
                          <a:cs typeface="Arial" panose="020B0604020202020204" pitchFamily="34" charset="0"/>
                        </a:rPr>
                        <a:t> Approve Meetin</a:t>
                      </a:r>
                      <a:r>
                        <a:rPr lang="en-US" sz="900" baseline="0" dirty="0" smtClean="0">
                          <a:latin typeface="Arial" panose="020B0604020202020204" pitchFamily="34" charset="0"/>
                          <a:cs typeface="Arial" panose="020B0604020202020204" pitchFamily="34" charset="0"/>
                        </a:rPr>
                        <a:t>g Materials</a:t>
                      </a:r>
                    </a:p>
                    <a:p>
                      <a:pPr algn="ctr"/>
                      <a:r>
                        <a:rPr lang="en-US" sz="900" baseline="0" dirty="0" smtClean="0">
                          <a:latin typeface="Arial" panose="020B0604020202020204" pitchFamily="34" charset="0"/>
                          <a:cs typeface="Arial" panose="020B0604020202020204" pitchFamily="34" charset="0"/>
                        </a:rPr>
                        <a:t>(If Applicable)</a:t>
                      </a:r>
                    </a:p>
                    <a:p>
                      <a:pPr algn="ctr"/>
                      <a:endParaRPr lang="en-US" sz="900" baseline="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effectLst/>
                          <a:latin typeface="Arial" panose="020B0604020202020204" pitchFamily="34" charset="0"/>
                          <a:cs typeface="Arial" panose="020B0604020202020204" pitchFamily="34" charset="0"/>
                        </a:rPr>
                        <a:t>Due: 3 Days Before Meeting</a:t>
                      </a:r>
                      <a:endParaRPr lang="en-US" sz="900" dirty="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Provide feedback or revise  the meeting materials as needed</a:t>
                      </a:r>
                      <a:endParaRPr lang="en-US" sz="90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Approve the meeting materials as appropriate</a:t>
                      </a:r>
                      <a:endParaRPr lang="en-US" sz="900" dirty="0" smtClean="0">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900" dirty="0" smtClean="0">
                          <a:latin typeface="Arial" panose="020B0604020202020204" pitchFamily="34" charset="0"/>
                          <a:cs typeface="Arial" panose="020B0604020202020204" pitchFamily="34" charset="0"/>
                        </a:rPr>
                        <a:t>Client Service Associate</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solidFill>
                            <a:schemeClr val="tx1"/>
                          </a:solidFill>
                          <a:latin typeface="Arial" panose="020B0604020202020204" pitchFamily="34" charset="0"/>
                          <a:cs typeface="Arial" panose="020B0604020202020204" pitchFamily="34" charset="0"/>
                        </a:rPr>
                        <a:t>Confirm Meeting Specifics with Client</a:t>
                      </a:r>
                    </a:p>
                    <a:p>
                      <a:pPr algn="ctr"/>
                      <a:endParaRPr lang="en-US" sz="900" dirty="0" smtClean="0">
                        <a:solidFill>
                          <a:schemeClr val="tx1"/>
                        </a:solidFill>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effectLst/>
                          <a:latin typeface="Arial" panose="020B0604020202020204" pitchFamily="34" charset="0"/>
                          <a:cs typeface="Arial" panose="020B0604020202020204" pitchFamily="34" charset="0"/>
                        </a:rPr>
                        <a:t>Due: 3 Days Before Meeting</a:t>
                      </a:r>
                      <a:endParaRPr lang="en-US" sz="900" dirty="0" smtClean="0">
                        <a:solidFill>
                          <a:schemeClr val="tx1"/>
                        </a:solidFill>
                        <a:latin typeface="Arial" panose="020B0604020202020204" pitchFamily="34" charset="0"/>
                        <a:cs typeface="Arial" panose="020B0604020202020204" pitchFamily="34" charset="0"/>
                      </a:endParaRPr>
                    </a:p>
                    <a:p>
                      <a:pPr algn="ctr"/>
                      <a:endParaRPr lang="en-US" sz="9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US" sz="900" b="1" i="1" dirty="0" smtClean="0">
                          <a:solidFill>
                            <a:schemeClr val="tx1"/>
                          </a:solidFill>
                          <a:effectLst/>
                          <a:latin typeface="Arial" panose="020B0604020202020204" pitchFamily="34" charset="0"/>
                          <a:cs typeface="Arial" panose="020B0604020202020204" pitchFamily="34" charset="0"/>
                        </a:rPr>
                        <a:t>Typically</a:t>
                      </a:r>
                      <a:r>
                        <a:rPr lang="en-US" sz="900" b="1" i="1" baseline="0" dirty="0" smtClean="0">
                          <a:solidFill>
                            <a:schemeClr val="tx1"/>
                          </a:solidFill>
                          <a:effectLst/>
                          <a:latin typeface="Arial" panose="020B0604020202020204" pitchFamily="34" charset="0"/>
                          <a:cs typeface="Arial" panose="020B0604020202020204" pitchFamily="34" charset="0"/>
                        </a:rPr>
                        <a:t> this step is completed via phone and/or email depending on the Advisor’s or prospect’s preferences</a:t>
                      </a:r>
                      <a:endParaRPr lang="en-US" sz="900" b="1" i="1" dirty="0" smtClean="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solidFill>
                            <a:schemeClr val="tx1"/>
                          </a:solidFill>
                          <a:effectLst/>
                          <a:latin typeface="Arial" panose="020B0604020202020204" pitchFamily="34" charset="0"/>
                          <a:cs typeface="Arial" panose="020B0604020202020204" pitchFamily="34" charset="0"/>
                        </a:rPr>
                        <a:t>If in-person provide directions on meeting location, parking, etc.</a:t>
                      </a:r>
                      <a:endParaRPr lang="en-US" sz="900" dirty="0" smtClean="0">
                        <a:solidFill>
                          <a:schemeClr val="tx1"/>
                        </a:solidFill>
                        <a:effectLst/>
                        <a:latin typeface="Arial" panose="020B0604020202020204" pitchFamily="34" charset="0"/>
                        <a:cs typeface="Arial" panose="020B0604020202020204"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dirty="0" smtClean="0">
                          <a:solidFill>
                            <a:schemeClr val="tx1"/>
                          </a:solidFill>
                          <a:effectLst/>
                          <a:latin typeface="Arial" panose="020B0604020202020204" pitchFamily="34" charset="0"/>
                          <a:cs typeface="Arial" panose="020B0604020202020204" pitchFamily="34" charset="0"/>
                        </a:rPr>
                        <a:t>If web-based, provide dial-in, web link, log-in instructions,</a:t>
                      </a:r>
                      <a:r>
                        <a:rPr lang="en-US" sz="900" b="1" baseline="0" dirty="0" smtClean="0">
                          <a:solidFill>
                            <a:schemeClr val="tx1"/>
                          </a:solidFill>
                          <a:effectLst/>
                          <a:latin typeface="Arial" panose="020B0604020202020204" pitchFamily="34" charset="0"/>
                          <a:cs typeface="Arial" panose="020B0604020202020204" pitchFamily="34" charset="0"/>
                        </a:rPr>
                        <a:t> </a:t>
                      </a:r>
                      <a:r>
                        <a:rPr lang="en-US" sz="900" b="1" dirty="0" smtClean="0">
                          <a:solidFill>
                            <a:schemeClr val="tx1"/>
                          </a:solidFill>
                          <a:effectLst/>
                          <a:latin typeface="Arial" panose="020B0604020202020204" pitchFamily="34" charset="0"/>
                          <a:cs typeface="Arial" panose="020B0604020202020204" pitchFamily="34" charset="0"/>
                        </a:rPr>
                        <a:t>etc.</a:t>
                      </a:r>
                    </a:p>
                    <a:p>
                      <a:pPr marL="171450" indent="-171450">
                        <a:buFont typeface="Arial" panose="020B0604020202020204" pitchFamily="34" charset="0"/>
                        <a:buChar char="•"/>
                      </a:pPr>
                      <a:r>
                        <a:rPr lang="en-US" sz="900" b="1" dirty="0" smtClean="0">
                          <a:solidFill>
                            <a:schemeClr val="tx1"/>
                          </a:solidFill>
                          <a:effectLst/>
                          <a:latin typeface="Arial" panose="020B0604020202020204" pitchFamily="34" charset="0"/>
                          <a:cs typeface="Arial" panose="020B0604020202020204" pitchFamily="34" charset="0"/>
                        </a:rPr>
                        <a:t>Remind prospect to bring any requested documents</a:t>
                      </a:r>
                      <a:r>
                        <a:rPr lang="en-US" sz="900" b="1" baseline="0" dirty="0" smtClean="0">
                          <a:solidFill>
                            <a:schemeClr val="tx1"/>
                          </a:solidFill>
                          <a:effectLst/>
                          <a:latin typeface="Arial" panose="020B0604020202020204" pitchFamily="34" charset="0"/>
                          <a:cs typeface="Arial" panose="020B0604020202020204" pitchFamily="34" charset="0"/>
                        </a:rPr>
                        <a:t> (if applicable)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dirty="0" smtClean="0">
                          <a:solidFill>
                            <a:schemeClr val="tx1"/>
                          </a:solidFill>
                          <a:effectLst/>
                          <a:latin typeface="Arial" panose="020B0604020202020204" pitchFamily="34" charset="0"/>
                          <a:cs typeface="Arial" panose="020B0604020202020204" pitchFamily="34" charset="0"/>
                        </a:rPr>
                        <a:t>Review the meeting</a:t>
                      </a:r>
                      <a:r>
                        <a:rPr lang="en-US" sz="900" b="1" baseline="0" dirty="0" smtClean="0">
                          <a:solidFill>
                            <a:schemeClr val="tx1"/>
                          </a:solidFill>
                          <a:effectLst/>
                          <a:latin typeface="Arial" panose="020B0604020202020204" pitchFamily="34" charset="0"/>
                          <a:cs typeface="Arial" panose="020B0604020202020204" pitchFamily="34" charset="0"/>
                        </a:rPr>
                        <a:t> </a:t>
                      </a:r>
                      <a:r>
                        <a:rPr lang="en-US" sz="900" b="1" dirty="0" smtClean="0">
                          <a:solidFill>
                            <a:schemeClr val="tx1"/>
                          </a:solidFill>
                          <a:effectLst/>
                          <a:latin typeface="Arial" panose="020B0604020202020204" pitchFamily="34" charset="0"/>
                          <a:cs typeface="Arial" panose="020B0604020202020204" pitchFamily="34" charset="0"/>
                        </a:rPr>
                        <a:t>agenda items to set expectations as appropriate</a:t>
                      </a:r>
                      <a:endParaRPr lang="en-US" sz="900" b="1" baseline="0" dirty="0" smtClean="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900" b="0" dirty="0" smtClean="0">
                          <a:solidFill>
                            <a:schemeClr val="tx1"/>
                          </a:solidFill>
                          <a:effectLst/>
                          <a:latin typeface="Arial" panose="020B0604020202020204" pitchFamily="34" charset="0"/>
                          <a:cs typeface="Arial" panose="020B0604020202020204" pitchFamily="34" charset="0"/>
                        </a:rPr>
                        <a:t>If</a:t>
                      </a:r>
                      <a:r>
                        <a:rPr lang="en-US" sz="900" b="0" baseline="0" dirty="0" smtClean="0">
                          <a:solidFill>
                            <a:schemeClr val="tx1"/>
                          </a:solidFill>
                          <a:effectLst/>
                          <a:latin typeface="Arial" panose="020B0604020202020204" pitchFamily="34" charset="0"/>
                          <a:cs typeface="Arial" panose="020B0604020202020204" pitchFamily="34" charset="0"/>
                        </a:rPr>
                        <a:t> confirmation is being performed via email, draft and send a meeting confirmation letter</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u="sng" dirty="0" smtClean="0">
                          <a:solidFill>
                            <a:schemeClr val="tx1"/>
                          </a:solidFill>
                          <a:effectLst/>
                          <a:latin typeface="Arial" panose="020B0604020202020204" pitchFamily="34" charset="0"/>
                          <a:cs typeface="Arial" panose="020B0604020202020204" pitchFamily="34" charset="0"/>
                          <a:hlinkClick r:id="rId4"/>
                        </a:rPr>
                        <a:t>"Meeting Confirmation Letter" template</a:t>
                      </a:r>
                      <a:r>
                        <a:rPr lang="en-US" sz="900" u="sng" dirty="0" smtClean="0">
                          <a:solidFill>
                            <a:schemeClr val="tx1"/>
                          </a:solidFill>
                          <a:effectLst/>
                          <a:latin typeface="Arial" panose="020B0604020202020204" pitchFamily="34" charset="0"/>
                          <a:cs typeface="Arial" panose="020B0604020202020204" pitchFamily="34" charset="0"/>
                        </a:rPr>
                        <a:t> </a:t>
                      </a:r>
                      <a:r>
                        <a:rPr lang="en-US" sz="900" i="1" kern="1200" dirty="0" smtClean="0">
                          <a:solidFill>
                            <a:schemeClr val="dk1"/>
                          </a:solidFill>
                          <a:effectLst/>
                          <a:latin typeface="Arial" panose="020B0604020202020204" pitchFamily="34" charset="0"/>
                          <a:ea typeface="+mn-ea"/>
                          <a:cs typeface="Arial" panose="020B0604020202020204" pitchFamily="34" charset="0"/>
                        </a:rPr>
                        <a:t>(right-click underlined text to open hyperlink to template)</a:t>
                      </a:r>
                      <a:endParaRPr lang="en-US" sz="900" i="1" u="sng" dirty="0" smtClean="0">
                        <a:solidFill>
                          <a:schemeClr val="tx1"/>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9" name="TextBox 8"/>
          <p:cNvSpPr txBox="1"/>
          <p:nvPr/>
        </p:nvSpPr>
        <p:spPr>
          <a:xfrm>
            <a:off x="213692" y="419100"/>
            <a:ext cx="2300630" cy="646331"/>
          </a:xfrm>
          <a:prstGeom prst="rect">
            <a:avLst/>
          </a:prstGeom>
          <a:noFill/>
        </p:spPr>
        <p:txBody>
          <a:bodyPr wrap="none" rtlCol="0">
            <a:spAutoFit/>
          </a:bodyPr>
          <a:lstStyle/>
          <a:p>
            <a:r>
              <a:rPr lang="en-US" b="1" dirty="0" smtClean="0">
                <a:solidFill>
                  <a:schemeClr val="bg1"/>
                </a:solidFill>
                <a:latin typeface="Arial" panose="020B0604020202020204" pitchFamily="34" charset="0"/>
                <a:cs typeface="Arial" panose="020B0604020202020204" pitchFamily="34" charset="0"/>
              </a:rPr>
              <a:t>Client Management</a:t>
            </a:r>
            <a:endParaRPr lang="en-US" b="1" dirty="0">
              <a:solidFill>
                <a:schemeClr val="bg1"/>
              </a:solidFill>
              <a:latin typeface="Arial" panose="020B0604020202020204" pitchFamily="34" charset="0"/>
              <a:cs typeface="Arial" panose="020B0604020202020204" pitchFamily="34" charset="0"/>
            </a:endParaRPr>
          </a:p>
          <a:p>
            <a:endParaRPr lang="en-US" dirty="0">
              <a:solidFill>
                <a:schemeClr val="bg1"/>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1404950884"/>
              </p:ext>
            </p:extLst>
          </p:nvPr>
        </p:nvGraphicFramePr>
        <p:xfrm>
          <a:off x="203862" y="2498616"/>
          <a:ext cx="6463637" cy="370840"/>
        </p:xfrm>
        <a:graphic>
          <a:graphicData uri="http://schemas.openxmlformats.org/drawingml/2006/table">
            <a:tbl>
              <a:tblPr firstRow="1" bandRow="1">
                <a:tableStyleId>{5C22544A-7EE6-4342-B048-85BDC9FD1C3A}</a:tableStyleId>
              </a:tblPr>
              <a:tblGrid>
                <a:gridCol w="6463637"/>
              </a:tblGrid>
              <a:tr h="370840">
                <a:tc>
                  <a:txBody>
                    <a:bodyPr/>
                    <a:lstStyle/>
                    <a:p>
                      <a:pPr algn="ctr"/>
                      <a:r>
                        <a:rPr lang="en-US" sz="1600" dirty="0" smtClean="0"/>
                        <a:t>Client Communications</a:t>
                      </a:r>
                      <a:endParaRPr lang="en-US" sz="1600" dirty="0"/>
                    </a:p>
                  </a:txBody>
                  <a:tcPr>
                    <a:solidFill>
                      <a:schemeClr val="bg1">
                        <a:lumMod val="85000"/>
                      </a:schemeClr>
                    </a:solidFill>
                  </a:tcPr>
                </a:tc>
              </a:tr>
            </a:tbl>
          </a:graphicData>
        </a:graphic>
      </p:graphicFrame>
    </p:spTree>
    <p:extLst>
      <p:ext uri="{BB962C8B-B14F-4D97-AF65-F5344CB8AC3E}">
        <p14:creationId xmlns:p14="http://schemas.microsoft.com/office/powerpoint/2010/main" val="4026394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0" y="0"/>
            <a:ext cx="6858000" cy="2015981"/>
          </a:xfrm>
          <a:prstGeom prst="rect">
            <a:avLst/>
          </a:prstGeom>
          <a:extLst>
            <a:ext uri="{FAA26D3D-D897-4be2-8F04-BA451C77F1D7}">
              <ma14:placeholderFlag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pic>
      <p:sp>
        <p:nvSpPr>
          <p:cNvPr id="5" name="TextBox 4"/>
          <p:cNvSpPr txBox="1"/>
          <p:nvPr/>
        </p:nvSpPr>
        <p:spPr>
          <a:xfrm>
            <a:off x="213692" y="8747590"/>
            <a:ext cx="3494867" cy="215444"/>
          </a:xfrm>
          <a:prstGeom prst="rect">
            <a:avLst/>
          </a:prstGeom>
          <a:noFill/>
        </p:spPr>
        <p:txBody>
          <a:bodyPr wrap="none" rtlCol="0">
            <a:spAutoFit/>
          </a:bodyPr>
          <a:lstStyle/>
          <a:p>
            <a:r>
              <a:rPr lang="en-US" sz="800" dirty="0"/>
              <a:t>© 2015 SEI. This information is proprietary.  No further distribution is intended.</a:t>
            </a:r>
          </a:p>
        </p:txBody>
      </p:sp>
      <p:graphicFrame>
        <p:nvGraphicFramePr>
          <p:cNvPr id="8" name="Table 7"/>
          <p:cNvGraphicFramePr>
            <a:graphicFrameLocks noGrp="1"/>
          </p:cNvGraphicFramePr>
          <p:nvPr>
            <p:extLst>
              <p:ext uri="{D42A27DB-BD31-4B8C-83A1-F6EECF244321}">
                <p14:modId xmlns:p14="http://schemas.microsoft.com/office/powerpoint/2010/main" val="2474007135"/>
              </p:ext>
            </p:extLst>
          </p:nvPr>
        </p:nvGraphicFramePr>
        <p:xfrm>
          <a:off x="213693" y="2954486"/>
          <a:ext cx="6453808" cy="3916680"/>
        </p:xfrm>
        <a:graphic>
          <a:graphicData uri="http://schemas.openxmlformats.org/drawingml/2006/table">
            <a:tbl>
              <a:tblPr bandRow="1">
                <a:tableStyleId>{5C22544A-7EE6-4342-B048-85BDC9FD1C3A}</a:tableStyleId>
              </a:tblPr>
              <a:tblGrid>
                <a:gridCol w="828298"/>
                <a:gridCol w="1015409"/>
                <a:gridCol w="4610101"/>
              </a:tblGrid>
              <a:tr h="233444">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217455">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CONDUCT</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195070">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767488">
                <a:tc>
                  <a:txBody>
                    <a:bodyPr/>
                    <a:lstStyle/>
                    <a:p>
                      <a:pPr algn="ctr"/>
                      <a:r>
                        <a:rPr lang="en-US" sz="900" dirty="0" smtClean="0">
                          <a:latin typeface="Arial" panose="020B0604020202020204" pitchFamily="34" charset="0"/>
                          <a:cs typeface="Arial" panose="020B0604020202020204" pitchFamily="34" charset="0"/>
                        </a:rPr>
                        <a:t>Client Service Associate</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Prepare Room Resources &amp; Technology</a:t>
                      </a:r>
                    </a:p>
                    <a:p>
                      <a:pPr algn="ctr"/>
                      <a:endParaRPr lang="en-US" sz="900" dirty="0" smtClean="0">
                        <a:latin typeface="Arial" panose="020B0604020202020204" pitchFamily="34" charset="0"/>
                        <a:cs typeface="Arial" panose="020B0604020202020204" pitchFamily="34" charset="0"/>
                      </a:endParaRPr>
                    </a:p>
                    <a:p>
                      <a:pPr algn="ctr"/>
                      <a:r>
                        <a:rPr lang="en-US" sz="900" dirty="0" smtClean="0">
                          <a:latin typeface="Arial" panose="020B0604020202020204" pitchFamily="34" charset="0"/>
                          <a:cs typeface="Arial" panose="020B0604020202020204" pitchFamily="34" charset="0"/>
                        </a:rPr>
                        <a:t>Due: Day of Meeting</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Ensure there are enough printed materials, chairs, beverages, and pens/notepads organized</a:t>
                      </a:r>
                      <a:r>
                        <a:rPr lang="en-US" sz="900" b="1" baseline="0" dirty="0" smtClean="0">
                          <a:effectLst/>
                          <a:latin typeface="Arial" panose="020B0604020202020204" pitchFamily="34" charset="0"/>
                          <a:cs typeface="Arial" panose="020B0604020202020204" pitchFamily="34" charset="0"/>
                        </a:rPr>
                        <a:t> in the meeting room</a:t>
                      </a:r>
                    </a:p>
                    <a:p>
                      <a:pPr marL="628650" lvl="1" indent="-171450">
                        <a:buFont typeface="Arial" panose="020B0604020202020204" pitchFamily="34" charset="0"/>
                        <a:buChar char="•"/>
                      </a:pPr>
                      <a:r>
                        <a:rPr lang="en-US" sz="900" b="0" baseline="0" dirty="0" smtClean="0">
                          <a:effectLst/>
                          <a:latin typeface="Arial" panose="020B0604020202020204" pitchFamily="34" charset="0"/>
                          <a:cs typeface="Arial" panose="020B0604020202020204" pitchFamily="34" charset="0"/>
                        </a:rPr>
                        <a:t>Reference the Advisor as needed for preferences for meeting space</a:t>
                      </a:r>
                      <a:endParaRPr lang="en-US" sz="900" b="0" dirty="0" smtClean="0">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Set up and test all technology being used during the</a:t>
                      </a:r>
                      <a:r>
                        <a:rPr lang="en-US" sz="900" b="1" baseline="0" dirty="0" smtClean="0">
                          <a:effectLst/>
                          <a:latin typeface="Arial" panose="020B0604020202020204" pitchFamily="34" charset="0"/>
                          <a:cs typeface="Arial" panose="020B0604020202020204" pitchFamily="34" charset="0"/>
                        </a:rPr>
                        <a:t> meeting</a:t>
                      </a:r>
                      <a:r>
                        <a:rPr lang="en-US" sz="900" b="1" dirty="0" smtClean="0">
                          <a:effectLst/>
                          <a:latin typeface="Arial" panose="020B0604020202020204" pitchFamily="34" charset="0"/>
                          <a:cs typeface="Arial" panose="020B0604020202020204" pitchFamily="34" charset="0"/>
                        </a:rPr>
                        <a:t> 5-10 minutes before to ensure it’s working properly</a:t>
                      </a:r>
                    </a:p>
                    <a:p>
                      <a:pPr marL="171450" indent="-171450">
                        <a:buFont typeface="Arial" panose="020B0604020202020204" pitchFamily="34" charset="0"/>
                        <a:buChar char="•"/>
                      </a:pPr>
                      <a:r>
                        <a:rPr lang="en-US" sz="900" b="1" dirty="0" smtClean="0">
                          <a:effectLst/>
                          <a:latin typeface="Arial" panose="020B0604020202020204" pitchFamily="34" charset="0"/>
                          <a:cs typeface="Arial" panose="020B0604020202020204" pitchFamily="34" charset="0"/>
                        </a:rPr>
                        <a:t>If breakfast/lunch meeting, place all food orders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1688473">
                <a:tc>
                  <a:txBody>
                    <a:bodyPr/>
                    <a:lstStyle/>
                    <a:p>
                      <a:pPr algn="ctr"/>
                      <a:r>
                        <a:rPr lang="en-US" sz="900" dirty="0" smtClean="0">
                          <a:latin typeface="Arial" panose="020B0604020202020204" pitchFamily="34" charset="0"/>
                          <a:cs typeface="Arial" panose="020B0604020202020204" pitchFamily="34" charset="0"/>
                        </a:rPr>
                        <a:t>Advisor</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900" dirty="0" smtClean="0">
                          <a:latin typeface="Arial" panose="020B0604020202020204" pitchFamily="34" charset="0"/>
                          <a:cs typeface="Arial" panose="020B0604020202020204" pitchFamily="34" charset="0"/>
                        </a:rPr>
                        <a:t>Conduct Planning Services Meeting</a:t>
                      </a:r>
                      <a:endParaRPr lang="en-US" sz="9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1" dirty="0" smtClean="0">
                          <a:effectLst/>
                          <a:latin typeface="Arial" panose="020B0604020202020204" pitchFamily="34" charset="0"/>
                          <a:cs typeface="Arial" panose="020B0604020202020204" pitchFamily="34" charset="0"/>
                        </a:rPr>
                        <a:t>Conduct</a:t>
                      </a:r>
                      <a:r>
                        <a:rPr lang="en-US" sz="900" b="1" baseline="0" dirty="0" smtClean="0">
                          <a:effectLst/>
                          <a:latin typeface="Arial" panose="020B0604020202020204" pitchFamily="34" charset="0"/>
                          <a:cs typeface="Arial" panose="020B0604020202020204" pitchFamily="34" charset="0"/>
                        </a:rPr>
                        <a:t> the meeting utilizing the meeting agenda to guide discussion</a:t>
                      </a:r>
                    </a:p>
                    <a:p>
                      <a:pPr marL="628650" lvl="1" indent="-171450">
                        <a:buFont typeface="Arial" panose="020B0604020202020204" pitchFamily="34" charset="0"/>
                        <a:buChar char="•"/>
                      </a:pPr>
                      <a:r>
                        <a:rPr lang="en-US" sz="900" b="1" baseline="0" dirty="0" smtClean="0">
                          <a:effectLst/>
                          <a:latin typeface="Arial" panose="020B0604020202020204" pitchFamily="34" charset="0"/>
                          <a:cs typeface="Arial" panose="020B0604020202020204" pitchFamily="34" charset="0"/>
                        </a:rPr>
                        <a:t>Review Agenda </a:t>
                      </a:r>
                      <a:r>
                        <a:rPr lang="en-US" sz="900" b="0" baseline="0" dirty="0" smtClean="0">
                          <a:effectLst/>
                          <a:latin typeface="Arial" panose="020B0604020202020204" pitchFamily="34" charset="0"/>
                          <a:cs typeface="Arial" panose="020B0604020202020204" pitchFamily="34" charset="0"/>
                        </a:rPr>
                        <a:t>– To set expectations about what’s going to be discussed and what the goal of the meeting will be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1" baseline="0" dirty="0" smtClean="0">
                          <a:effectLst/>
                          <a:latin typeface="Arial" panose="020B0604020202020204" pitchFamily="34" charset="0"/>
                          <a:cs typeface="Arial" panose="020B0604020202020204" pitchFamily="34" charset="0"/>
                        </a:rPr>
                        <a:t>Discuss Immediate Client Concerns / Additions to Agenda </a:t>
                      </a:r>
                      <a:r>
                        <a:rPr lang="en-US" sz="900" b="0" baseline="0" dirty="0" smtClean="0">
                          <a:effectLst/>
                          <a:latin typeface="Arial" panose="020B0604020202020204" pitchFamily="34" charset="0"/>
                          <a:cs typeface="Arial" panose="020B0604020202020204" pitchFamily="34" charset="0"/>
                        </a:rPr>
                        <a:t>– To ensure the prospect doesn’t have any outstanding concerns or issues that would impede them from signing off on the plan</a:t>
                      </a:r>
                      <a:endParaRPr lang="en-US" sz="900" b="1" baseline="0" dirty="0" smtClean="0">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900" b="1" baseline="0" dirty="0" smtClean="0">
                          <a:effectLst/>
                          <a:latin typeface="Arial" panose="020B0604020202020204" pitchFamily="34" charset="0"/>
                          <a:cs typeface="Arial" panose="020B0604020202020204" pitchFamily="34" charset="0"/>
                        </a:rPr>
                        <a:t>Discuss Firm’s Analysis</a:t>
                      </a:r>
                    </a:p>
                    <a:p>
                      <a:pPr marL="628650" lvl="1" indent="-171450">
                        <a:buFont typeface="Arial" panose="020B0604020202020204" pitchFamily="34" charset="0"/>
                        <a:buChar char="•"/>
                      </a:pPr>
                      <a:r>
                        <a:rPr lang="en-US" sz="900" b="1" baseline="0" dirty="0" smtClean="0">
                          <a:effectLst/>
                          <a:latin typeface="Arial" panose="020B0604020202020204" pitchFamily="34" charset="0"/>
                          <a:cs typeface="Arial" panose="020B0604020202020204" pitchFamily="34" charset="0"/>
                        </a:rPr>
                        <a:t>Identify Assumptions / Action Items</a:t>
                      </a:r>
                    </a:p>
                    <a:p>
                      <a:pPr marL="628650" lvl="1" indent="-171450">
                        <a:buFont typeface="Arial" panose="020B0604020202020204" pitchFamily="34" charset="0"/>
                        <a:buChar char="•"/>
                      </a:pPr>
                      <a:r>
                        <a:rPr lang="en-US" sz="900" b="1" baseline="0" dirty="0" smtClean="0">
                          <a:effectLst/>
                          <a:latin typeface="Arial" panose="020B0604020202020204" pitchFamily="34" charset="0"/>
                          <a:cs typeface="Arial" panose="020B0604020202020204" pitchFamily="34" charset="0"/>
                        </a:rPr>
                        <a:t>Review Recommendations </a:t>
                      </a:r>
                    </a:p>
                    <a:p>
                      <a:pPr marL="628650" lvl="1" indent="-171450">
                        <a:buFont typeface="Arial" panose="020B0604020202020204" pitchFamily="34" charset="0"/>
                        <a:buChar char="•"/>
                      </a:pPr>
                      <a:r>
                        <a:rPr lang="en-US" sz="900" b="1" baseline="0" dirty="0" smtClean="0">
                          <a:effectLst/>
                          <a:latin typeface="Arial" panose="020B0604020202020204" pitchFamily="34" charset="0"/>
                          <a:cs typeface="Arial" panose="020B0604020202020204" pitchFamily="34" charset="0"/>
                        </a:rPr>
                        <a:t>Discuss Next Steps</a:t>
                      </a:r>
                      <a:r>
                        <a:rPr lang="en-US" sz="900" b="0" baseline="0" dirty="0" smtClean="0">
                          <a:effectLst/>
                          <a:latin typeface="Arial" panose="020B0604020202020204" pitchFamily="34" charset="0"/>
                          <a:cs typeface="Arial" panose="020B0604020202020204" pitchFamily="34" charset="0"/>
                        </a:rPr>
                        <a:t> – To ensure everyone’s aware of what was  discussed and what is expected coming out of the meeting</a:t>
                      </a:r>
                    </a:p>
                    <a:p>
                      <a:pPr marL="1085850" lvl="2" indent="-171450">
                        <a:buFont typeface="Arial" panose="020B0604020202020204" pitchFamily="34" charset="0"/>
                        <a:buChar char="•"/>
                      </a:pPr>
                      <a:r>
                        <a:rPr lang="en-US" sz="900" b="0" dirty="0" smtClean="0">
                          <a:effectLst/>
                          <a:latin typeface="Arial" panose="020B0604020202020204" pitchFamily="34" charset="0"/>
                          <a:cs typeface="Arial" panose="020B0604020202020204" pitchFamily="34" charset="0"/>
                        </a:rPr>
                        <a:t>Typically</a:t>
                      </a:r>
                      <a:r>
                        <a:rPr lang="en-US" sz="900" b="0" baseline="0" dirty="0" smtClean="0">
                          <a:effectLst/>
                          <a:latin typeface="Arial" panose="020B0604020202020204" pitchFamily="34" charset="0"/>
                          <a:cs typeface="Arial" panose="020B0604020202020204" pitchFamily="34" charset="0"/>
                        </a:rPr>
                        <a:t> this includes a review of to-dos for both the Advisor and the client in terms of outstanding questions, issues, data, documents, or necessary action steps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u="sng" baseline="0" dirty="0" smtClean="0">
                          <a:effectLst/>
                          <a:latin typeface="Arial" panose="020B0604020202020204" pitchFamily="34" charset="0"/>
                          <a:cs typeface="Arial" panose="020B0604020202020204" pitchFamily="34" charset="0"/>
                          <a:hlinkClick r:id="rId3"/>
                        </a:rPr>
                        <a:t>“Meeting Notes” Template</a:t>
                      </a:r>
                      <a:r>
                        <a:rPr lang="en-US" sz="900" b="0" baseline="0" dirty="0" smtClean="0">
                          <a:effectLst/>
                          <a:latin typeface="Arial" panose="020B0604020202020204" pitchFamily="34" charset="0"/>
                          <a:cs typeface="Arial" panose="020B0604020202020204" pitchFamily="34" charset="0"/>
                        </a:rPr>
                        <a:t>  </a:t>
                      </a:r>
                      <a:r>
                        <a:rPr lang="en-US" sz="900" i="1" kern="1200" dirty="0" smtClean="0">
                          <a:solidFill>
                            <a:schemeClr val="dk1"/>
                          </a:solidFill>
                          <a:effectLst/>
                          <a:latin typeface="Arial" panose="020B0604020202020204" pitchFamily="34" charset="0"/>
                          <a:ea typeface="+mn-ea"/>
                          <a:cs typeface="Arial" panose="020B0604020202020204" pitchFamily="34" charset="0"/>
                        </a:rPr>
                        <a:t>(right-click underlined text to open hyperlink to template)</a:t>
                      </a:r>
                      <a:endParaRPr lang="en-US" sz="900" i="1" u="sng" dirty="0" smtClean="0">
                        <a:solidFill>
                          <a:schemeClr val="tx1"/>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9" name="TextBox 8"/>
          <p:cNvSpPr txBox="1"/>
          <p:nvPr/>
        </p:nvSpPr>
        <p:spPr>
          <a:xfrm>
            <a:off x="213692" y="419100"/>
            <a:ext cx="2300630" cy="646331"/>
          </a:xfrm>
          <a:prstGeom prst="rect">
            <a:avLst/>
          </a:prstGeom>
          <a:noFill/>
        </p:spPr>
        <p:txBody>
          <a:bodyPr wrap="none" rtlCol="0">
            <a:spAutoFit/>
          </a:bodyPr>
          <a:lstStyle/>
          <a:p>
            <a:r>
              <a:rPr lang="en-US" b="1" dirty="0" smtClean="0">
                <a:solidFill>
                  <a:schemeClr val="bg1"/>
                </a:solidFill>
                <a:latin typeface="Arial" panose="020B0604020202020204" pitchFamily="34" charset="0"/>
                <a:cs typeface="Arial" panose="020B0604020202020204" pitchFamily="34" charset="0"/>
              </a:rPr>
              <a:t>Client Management</a:t>
            </a:r>
            <a:endParaRPr lang="en-US" b="1" dirty="0">
              <a:solidFill>
                <a:schemeClr val="bg1"/>
              </a:solidFill>
              <a:latin typeface="Arial" panose="020B0604020202020204" pitchFamily="34" charset="0"/>
              <a:cs typeface="Arial" panose="020B0604020202020204" pitchFamily="34" charset="0"/>
            </a:endParaRPr>
          </a:p>
          <a:p>
            <a:endParaRPr lang="en-US" dirty="0">
              <a:solidFill>
                <a:schemeClr val="bg1"/>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767000659"/>
              </p:ext>
            </p:extLst>
          </p:nvPr>
        </p:nvGraphicFramePr>
        <p:xfrm>
          <a:off x="213691" y="1933272"/>
          <a:ext cx="6453810" cy="579120"/>
        </p:xfrm>
        <a:graphic>
          <a:graphicData uri="http://schemas.openxmlformats.org/drawingml/2006/table">
            <a:tbl>
              <a:tblPr firstRow="1" bandRow="1">
                <a:tableStyleId>{5C22544A-7EE6-4342-B048-85BDC9FD1C3A}</a:tableStyleId>
              </a:tblPr>
              <a:tblGrid>
                <a:gridCol w="2151270"/>
                <a:gridCol w="2151270"/>
                <a:gridCol w="2151270"/>
              </a:tblGrid>
              <a:tr h="370840">
                <a:tc>
                  <a:txBody>
                    <a:bodyPr/>
                    <a:lstStyle/>
                    <a:p>
                      <a:pPr algn="ctr"/>
                      <a:r>
                        <a:rPr lang="en-US" sz="1600" dirty="0" smtClean="0"/>
                        <a:t>Review Meeting</a:t>
                      </a:r>
                      <a:endParaRPr lang="en-US" sz="1600" dirty="0"/>
                    </a:p>
                  </a:txBody>
                  <a:tcPr>
                    <a:solidFill>
                      <a:schemeClr val="bg1">
                        <a:lumMod val="85000"/>
                      </a:schemeClr>
                    </a:solidFill>
                  </a:tcPr>
                </a:tc>
                <a:tc>
                  <a:txBody>
                    <a:bodyPr/>
                    <a:lstStyle/>
                    <a:p>
                      <a:pPr algn="ctr"/>
                      <a:r>
                        <a:rPr lang="en-US" sz="1600" dirty="0" smtClean="0"/>
                        <a:t>Planning Services Meeting</a:t>
                      </a:r>
                      <a:endParaRPr lang="en-US" sz="1600" dirty="0"/>
                    </a:p>
                  </a:txBody>
                  <a:tcPr>
                    <a:solidFill>
                      <a:srgbClr val="002060"/>
                    </a:solidFill>
                  </a:tcPr>
                </a:tc>
                <a:tc>
                  <a:txBody>
                    <a:bodyPr/>
                    <a:lstStyle/>
                    <a:p>
                      <a:pPr algn="ctr"/>
                      <a:r>
                        <a:rPr lang="en-US" sz="1600" dirty="0" smtClean="0"/>
                        <a:t>Periodic</a:t>
                      </a:r>
                      <a:r>
                        <a:rPr lang="en-US" sz="1600" baseline="0" dirty="0" smtClean="0"/>
                        <a:t> Contact</a:t>
                      </a:r>
                      <a:endParaRPr lang="en-US" sz="1600" dirty="0"/>
                    </a:p>
                  </a:txBody>
                  <a:tcPr>
                    <a:solidFill>
                      <a:schemeClr val="bg1">
                        <a:lumMod val="85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501702306"/>
              </p:ext>
            </p:extLst>
          </p:nvPr>
        </p:nvGraphicFramePr>
        <p:xfrm>
          <a:off x="203862" y="2500389"/>
          <a:ext cx="6458195" cy="370840"/>
        </p:xfrm>
        <a:graphic>
          <a:graphicData uri="http://schemas.openxmlformats.org/drawingml/2006/table">
            <a:tbl>
              <a:tblPr firstRow="1" bandRow="1">
                <a:tableStyleId>{5C22544A-7EE6-4342-B048-85BDC9FD1C3A}</a:tableStyleId>
              </a:tblPr>
              <a:tblGrid>
                <a:gridCol w="6458195"/>
              </a:tblGrid>
              <a:tr h="370840">
                <a:tc>
                  <a:txBody>
                    <a:bodyPr/>
                    <a:lstStyle/>
                    <a:p>
                      <a:pPr algn="ctr"/>
                      <a:r>
                        <a:rPr lang="en-US" sz="1600" dirty="0" smtClean="0"/>
                        <a:t>Client Communications</a:t>
                      </a:r>
                      <a:endParaRPr lang="en-US" sz="1600" dirty="0"/>
                    </a:p>
                  </a:txBody>
                  <a:tcPr>
                    <a:solidFill>
                      <a:schemeClr val="bg1">
                        <a:lumMod val="85000"/>
                      </a:schemeClr>
                    </a:solidFill>
                  </a:tcPr>
                </a:tc>
              </a:tr>
            </a:tbl>
          </a:graphicData>
        </a:graphic>
      </p:graphicFrame>
    </p:spTree>
    <p:extLst>
      <p:ext uri="{BB962C8B-B14F-4D97-AF65-F5344CB8AC3E}">
        <p14:creationId xmlns:p14="http://schemas.microsoft.com/office/powerpoint/2010/main" val="508005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0" y="0"/>
            <a:ext cx="6858000" cy="2015981"/>
          </a:xfrm>
          <a:prstGeom prst="rect">
            <a:avLst/>
          </a:prstGeom>
          <a:extLst>
            <a:ext uri="{FAA26D3D-D897-4be2-8F04-BA451C77F1D7}">
              <ma14:placeholderFlag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pic>
      <p:sp>
        <p:nvSpPr>
          <p:cNvPr id="5" name="TextBox 4"/>
          <p:cNvSpPr txBox="1"/>
          <p:nvPr/>
        </p:nvSpPr>
        <p:spPr>
          <a:xfrm>
            <a:off x="213692" y="8747590"/>
            <a:ext cx="3494867" cy="338554"/>
          </a:xfrm>
          <a:prstGeom prst="rect">
            <a:avLst/>
          </a:prstGeom>
          <a:noFill/>
        </p:spPr>
        <p:txBody>
          <a:bodyPr wrap="none" rtlCol="0">
            <a:spAutoFit/>
          </a:bodyPr>
          <a:lstStyle/>
          <a:p>
            <a:r>
              <a:rPr lang="en-US" sz="800" dirty="0"/>
              <a:t>© 2015 SEI. This information is proprietary.  No further distribution is intended.</a:t>
            </a:r>
          </a:p>
          <a:p>
            <a:endParaRPr lang="en-US" sz="800" i="1" dirty="0">
              <a:latin typeface="Arial" panose="020B0604020202020204" pitchFamily="34" charset="0"/>
              <a:cs typeface="Arial" panose="020B0604020202020204" pitchFamily="34" charset="0"/>
            </a:endParaRPr>
          </a:p>
        </p:txBody>
      </p:sp>
      <p:sp>
        <p:nvSpPr>
          <p:cNvPr id="6" name="TextBox 5"/>
          <p:cNvSpPr txBox="1"/>
          <p:nvPr/>
        </p:nvSpPr>
        <p:spPr>
          <a:xfrm>
            <a:off x="114300" y="1657350"/>
            <a:ext cx="6553200" cy="892552"/>
          </a:xfrm>
          <a:prstGeom prst="rect">
            <a:avLst/>
          </a:prstGeom>
          <a:noFill/>
        </p:spPr>
        <p:txBody>
          <a:bodyPr wrap="square" rtlCol="0">
            <a:spAutoFit/>
          </a:bodyPr>
          <a:lstStyle/>
          <a:p>
            <a:endParaRPr lang="en-US" sz="1600" b="1" dirty="0" smtClean="0">
              <a:solidFill>
                <a:schemeClr val="accent1"/>
              </a:solidFill>
              <a:latin typeface="Arial" panose="020B0604020202020204" pitchFamily="34" charset="0"/>
              <a:cs typeface="Arial" panose="020B0604020202020204" pitchFamily="34" charset="0"/>
            </a:endParaRPr>
          </a:p>
          <a:p>
            <a:endParaRPr lang="en-US" sz="1600" b="1" dirty="0">
              <a:solidFill>
                <a:schemeClr val="accent1"/>
              </a:solidFill>
              <a:latin typeface="Arial" panose="020B0604020202020204" pitchFamily="34" charset="0"/>
              <a:cs typeface="Arial" panose="020B0604020202020204" pitchFamily="34" charset="0"/>
            </a:endParaRPr>
          </a:p>
          <a:p>
            <a:r>
              <a:rPr lang="en-US" sz="1000" dirty="0" smtClean="0">
                <a:latin typeface="Arial" panose="020B0604020202020204" pitchFamily="34" charset="0"/>
                <a:cs typeface="Arial" panose="020B0604020202020204" pitchFamily="34" charset="0"/>
              </a:rPr>
              <a:t>on a seasonal </a:t>
            </a:r>
            <a:r>
              <a:rPr lang="en-US" sz="1000" dirty="0">
                <a:latin typeface="Arial" panose="020B0604020202020204" pitchFamily="34" charset="0"/>
                <a:cs typeface="Arial" panose="020B0604020202020204" pitchFamily="34" charset="0"/>
              </a:rPr>
              <a:t>approach, such as tax analysis in first quarter, education planning in second, insurance and estate planning in third and fourth quarter).</a:t>
            </a:r>
            <a:endParaRPr lang="en-US" sz="1000" b="1" dirty="0">
              <a:solidFill>
                <a:schemeClr val="accent1"/>
              </a:solidFill>
              <a:latin typeface="Arial" panose="020B0604020202020204" pitchFamily="34" charset="0"/>
              <a:cs typeface="Arial" panose="020B0604020202020204" pitchFamily="34" charset="0"/>
            </a:endParaRPr>
          </a:p>
        </p:txBody>
      </p:sp>
      <p:sp>
        <p:nvSpPr>
          <p:cNvPr id="9" name="TextBox 8"/>
          <p:cNvSpPr txBox="1"/>
          <p:nvPr/>
        </p:nvSpPr>
        <p:spPr>
          <a:xfrm>
            <a:off x="213692" y="419100"/>
            <a:ext cx="2300630" cy="646331"/>
          </a:xfrm>
          <a:prstGeom prst="rect">
            <a:avLst/>
          </a:prstGeom>
          <a:noFill/>
        </p:spPr>
        <p:txBody>
          <a:bodyPr wrap="none" rtlCol="0">
            <a:spAutoFit/>
          </a:bodyPr>
          <a:lstStyle/>
          <a:p>
            <a:r>
              <a:rPr lang="en-US" b="1" dirty="0" smtClean="0">
                <a:solidFill>
                  <a:schemeClr val="bg1"/>
                </a:solidFill>
                <a:latin typeface="Arial" panose="020B0604020202020204" pitchFamily="34" charset="0"/>
                <a:cs typeface="Arial" panose="020B0604020202020204" pitchFamily="34" charset="0"/>
              </a:rPr>
              <a:t>Client Management</a:t>
            </a:r>
            <a:endParaRPr lang="en-US" b="1" dirty="0">
              <a:solidFill>
                <a:schemeClr val="bg1"/>
              </a:solidFill>
              <a:latin typeface="Arial" panose="020B0604020202020204" pitchFamily="34" charset="0"/>
              <a:cs typeface="Arial" panose="020B0604020202020204" pitchFamily="34" charset="0"/>
            </a:endParaRPr>
          </a:p>
          <a:p>
            <a:endParaRPr lang="en-US" dirty="0">
              <a:solidFill>
                <a:schemeClr val="bg1"/>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520307237"/>
              </p:ext>
            </p:extLst>
          </p:nvPr>
        </p:nvGraphicFramePr>
        <p:xfrm>
          <a:off x="213691" y="1933272"/>
          <a:ext cx="6453810" cy="579120"/>
        </p:xfrm>
        <a:graphic>
          <a:graphicData uri="http://schemas.openxmlformats.org/drawingml/2006/table">
            <a:tbl>
              <a:tblPr firstRow="1" bandRow="1">
                <a:tableStyleId>{5C22544A-7EE6-4342-B048-85BDC9FD1C3A}</a:tableStyleId>
              </a:tblPr>
              <a:tblGrid>
                <a:gridCol w="2151270"/>
                <a:gridCol w="2151270"/>
                <a:gridCol w="2151270"/>
              </a:tblGrid>
              <a:tr h="370840">
                <a:tc>
                  <a:txBody>
                    <a:bodyPr/>
                    <a:lstStyle/>
                    <a:p>
                      <a:pPr algn="ctr"/>
                      <a:r>
                        <a:rPr lang="en-US" sz="1600" dirty="0" smtClean="0"/>
                        <a:t>Review Meeting</a:t>
                      </a:r>
                      <a:endParaRPr lang="en-US" sz="1600" dirty="0"/>
                    </a:p>
                  </a:txBody>
                  <a:tcPr>
                    <a:solidFill>
                      <a:schemeClr val="bg1">
                        <a:lumMod val="85000"/>
                      </a:schemeClr>
                    </a:solidFill>
                  </a:tcPr>
                </a:tc>
                <a:tc>
                  <a:txBody>
                    <a:bodyPr/>
                    <a:lstStyle/>
                    <a:p>
                      <a:pPr algn="ctr"/>
                      <a:r>
                        <a:rPr lang="en-US" sz="1600" dirty="0" smtClean="0"/>
                        <a:t>Planning Services Meeting</a:t>
                      </a:r>
                      <a:endParaRPr lang="en-US" sz="1600" dirty="0"/>
                    </a:p>
                  </a:txBody>
                  <a:tcPr>
                    <a:solidFill>
                      <a:srgbClr val="002060"/>
                    </a:solidFill>
                  </a:tcPr>
                </a:tc>
                <a:tc>
                  <a:txBody>
                    <a:bodyPr/>
                    <a:lstStyle/>
                    <a:p>
                      <a:pPr algn="ctr"/>
                      <a:r>
                        <a:rPr lang="en-US" sz="1600" dirty="0" smtClean="0"/>
                        <a:t>Periodic</a:t>
                      </a:r>
                      <a:r>
                        <a:rPr lang="en-US" sz="1600" baseline="0" dirty="0" smtClean="0"/>
                        <a:t> Contact</a:t>
                      </a:r>
                      <a:endParaRPr lang="en-US" sz="1600" dirty="0"/>
                    </a:p>
                  </a:txBody>
                  <a:tcPr>
                    <a:solidFill>
                      <a:schemeClr val="bg1">
                        <a:lumMod val="85000"/>
                      </a:schemeClr>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532909309"/>
              </p:ext>
            </p:extLst>
          </p:nvPr>
        </p:nvGraphicFramePr>
        <p:xfrm>
          <a:off x="213693" y="2957739"/>
          <a:ext cx="6453808" cy="3032760"/>
        </p:xfrm>
        <a:graphic>
          <a:graphicData uri="http://schemas.openxmlformats.org/drawingml/2006/table">
            <a:tbl>
              <a:tblPr bandRow="1">
                <a:tableStyleId>{5C22544A-7EE6-4342-B048-85BDC9FD1C3A}</a:tableStyleId>
              </a:tblPr>
              <a:tblGrid>
                <a:gridCol w="870828"/>
                <a:gridCol w="972879"/>
                <a:gridCol w="4610101"/>
              </a:tblGrid>
              <a:tr h="187222">
                <a:tc gridSpan="3">
                  <a:txBody>
                    <a:bodyPr/>
                    <a:lstStyle/>
                    <a:p>
                      <a:pPr algn="ctr"/>
                      <a:r>
                        <a:rPr lang="en-US" sz="1100" b="1" dirty="0" smtClean="0">
                          <a:solidFill>
                            <a:schemeClr val="bg1"/>
                          </a:solidFill>
                          <a:latin typeface="Arial" panose="020B0604020202020204" pitchFamily="34" charset="0"/>
                          <a:cs typeface="Arial" panose="020B0604020202020204" pitchFamily="34" charset="0"/>
                        </a:rPr>
                        <a:t>Process Checklist</a:t>
                      </a:r>
                      <a:endParaRPr lang="en-US" sz="11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606060"/>
                    </a:solidFill>
                  </a:tcPr>
                </a:tc>
                <a:tc hMerge="1">
                  <a:txBody>
                    <a:bodyPr/>
                    <a:lstStyle/>
                    <a:p>
                      <a:endParaRPr lang="en-US" dirty="0"/>
                    </a:p>
                  </a:txBody>
                  <a:tcPr/>
                </a:tc>
                <a:tc hMerge="1">
                  <a:txBody>
                    <a:bodyPr/>
                    <a:lstStyle/>
                    <a:p>
                      <a:endParaRPr lang="en-US" dirty="0"/>
                    </a:p>
                  </a:txBody>
                  <a:tcPr/>
                </a:tc>
              </a:tr>
              <a:tr h="174399">
                <a:tc gridSpan="3">
                  <a:txBody>
                    <a:bodyPr/>
                    <a:lstStyle/>
                    <a:p>
                      <a:pPr algn="ctr"/>
                      <a:r>
                        <a:rPr lang="en-US" sz="900" b="1" dirty="0" smtClean="0">
                          <a:solidFill>
                            <a:schemeClr val="bg1"/>
                          </a:solidFill>
                          <a:latin typeface="Arial" panose="020B0604020202020204" pitchFamily="34" charset="0"/>
                          <a:cs typeface="Arial" panose="020B0604020202020204" pitchFamily="34" charset="0"/>
                        </a:rPr>
                        <a:t>FOLLOW-UP</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002060"/>
                    </a:solidFill>
                  </a:tcPr>
                </a:tc>
                <a:tc hMerge="1">
                  <a:txBody>
                    <a:bodyPr/>
                    <a:lstStyle/>
                    <a:p>
                      <a:endParaRPr lang="en-US" dirty="0"/>
                    </a:p>
                  </a:txBody>
                  <a:tcPr/>
                </a:tc>
                <a:tc hMerge="1">
                  <a:txBody>
                    <a:bodyPr/>
                    <a:lstStyle/>
                    <a:p>
                      <a:endParaRPr lang="en-US" dirty="0"/>
                    </a:p>
                  </a:txBody>
                  <a:tcPr/>
                </a:tc>
              </a:tr>
              <a:tr h="156446">
                <a:tc>
                  <a:txBody>
                    <a:bodyPr/>
                    <a:lstStyle/>
                    <a:p>
                      <a:pPr algn="ctr"/>
                      <a:r>
                        <a:rPr lang="en-US" sz="900" b="1" dirty="0" smtClean="0">
                          <a:solidFill>
                            <a:schemeClr val="bg1"/>
                          </a:solidFill>
                          <a:latin typeface="Arial" panose="020B0604020202020204" pitchFamily="34" charset="0"/>
                          <a:cs typeface="Arial" panose="020B0604020202020204" pitchFamily="34" charset="0"/>
                        </a:rPr>
                        <a:t>ROLE</a:t>
                      </a:r>
                      <a:endParaRPr lang="en-US" sz="9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TASK</a:t>
                      </a:r>
                      <a:endParaRPr lang="en-US" sz="900" b="1" dirty="0">
                        <a:solidFill>
                          <a:schemeClr val="bg1"/>
                        </a:solidFill>
                        <a:latin typeface="Arial" panose="020B0604020202020204" pitchFamily="34" charset="0"/>
                        <a:cs typeface="Arial" panose="020B0604020202020204" pitchFamily="34" charset="0"/>
                      </a:endParaRPr>
                    </a:p>
                  </a:txBody>
                  <a:tcPr>
                    <a:solidFill>
                      <a:schemeClr val="bg1">
                        <a:lumMod val="65000"/>
                      </a:schemeClr>
                    </a:solidFill>
                  </a:tcPr>
                </a:tc>
                <a:tc>
                  <a:txBody>
                    <a:bodyPr/>
                    <a:lstStyle/>
                    <a:p>
                      <a:pPr algn="ctr"/>
                      <a:r>
                        <a:rPr lang="en-US" sz="900" b="1" dirty="0" smtClean="0">
                          <a:solidFill>
                            <a:schemeClr val="bg1"/>
                          </a:solidFill>
                          <a:latin typeface="Arial" panose="020B0604020202020204" pitchFamily="34" charset="0"/>
                          <a:cs typeface="Arial" panose="020B0604020202020204" pitchFamily="34" charset="0"/>
                        </a:rPr>
                        <a:t>DETAILS/TIPS</a:t>
                      </a:r>
                      <a:endParaRPr lang="en-US" sz="9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bg1">
                        <a:lumMod val="65000"/>
                      </a:schemeClr>
                    </a:solidFill>
                  </a:tcPr>
                </a:tc>
              </a:tr>
              <a:tr h="779666">
                <a:tc>
                  <a:txBody>
                    <a:bodyPr/>
                    <a:lstStyle/>
                    <a:p>
                      <a:pPr algn="ctr"/>
                      <a:r>
                        <a:rPr lang="en-US" sz="1000" dirty="0" smtClean="0">
                          <a:latin typeface="Arial" panose="020B0604020202020204" pitchFamily="34" charset="0"/>
                          <a:cs typeface="Arial" panose="020B0604020202020204" pitchFamily="34" charset="0"/>
                        </a:rPr>
                        <a:t>Associate Advisor</a:t>
                      </a:r>
                      <a:endParaRPr lang="en-US" sz="10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aseline="0" dirty="0" smtClean="0">
                          <a:latin typeface="Arial" panose="020B0604020202020204" pitchFamily="34" charset="0"/>
                          <a:cs typeface="Arial" panose="020B0604020202020204" pitchFamily="34" charset="0"/>
                        </a:rPr>
                        <a:t>Manage Meeting Follow-Up Tasks</a:t>
                      </a:r>
                    </a:p>
                    <a:p>
                      <a:pPr algn="ctr"/>
                      <a:endParaRPr lang="en-US" sz="1000" baseline="0" dirty="0" smtClean="0">
                        <a:latin typeface="Arial" panose="020B0604020202020204" pitchFamily="34" charset="0"/>
                        <a:cs typeface="Arial" panose="020B0604020202020204" pitchFamily="34" charset="0"/>
                      </a:endParaRPr>
                    </a:p>
                    <a:p>
                      <a:pPr algn="ctr"/>
                      <a:r>
                        <a:rPr lang="en-US" sz="1000" dirty="0" smtClean="0">
                          <a:effectLst/>
                          <a:latin typeface="Arial" panose="020B0604020202020204" pitchFamily="34" charset="0"/>
                          <a:cs typeface="Arial" panose="020B0604020202020204" pitchFamily="34" charset="0"/>
                        </a:rPr>
                        <a:t>Due: 1 Day After Meeting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1" dirty="0" smtClean="0">
                          <a:solidFill>
                            <a:schemeClr val="tx1"/>
                          </a:solidFill>
                          <a:latin typeface="Arial" panose="020B0604020202020204" pitchFamily="34" charset="0"/>
                          <a:cs typeface="Arial" panose="020B0604020202020204" pitchFamily="34" charset="0"/>
                        </a:rPr>
                        <a:t>Execute and</a:t>
                      </a:r>
                      <a:r>
                        <a:rPr lang="en-US" sz="1000" b="1" baseline="0" dirty="0" smtClean="0">
                          <a:solidFill>
                            <a:schemeClr val="tx1"/>
                          </a:solidFill>
                          <a:latin typeface="Arial" panose="020B0604020202020204" pitchFamily="34" charset="0"/>
                          <a:cs typeface="Arial" panose="020B0604020202020204" pitchFamily="34" charset="0"/>
                        </a:rPr>
                        <a:t> a</a:t>
                      </a:r>
                      <a:r>
                        <a:rPr lang="en-US" sz="1000" b="1" dirty="0" smtClean="0">
                          <a:solidFill>
                            <a:schemeClr val="tx1"/>
                          </a:solidFill>
                          <a:latin typeface="Arial" panose="020B0604020202020204" pitchFamily="34" charset="0"/>
                          <a:cs typeface="Arial" panose="020B0604020202020204" pitchFamily="34" charset="0"/>
                        </a:rPr>
                        <a:t>ssign any tasks coming out</a:t>
                      </a:r>
                      <a:r>
                        <a:rPr lang="en-US" sz="1000" b="1" baseline="0" dirty="0" smtClean="0">
                          <a:solidFill>
                            <a:schemeClr val="tx1"/>
                          </a:solidFill>
                          <a:latin typeface="Arial" panose="020B0604020202020204" pitchFamily="34" charset="0"/>
                          <a:cs typeface="Arial" panose="020B0604020202020204" pitchFamily="34" charset="0"/>
                        </a:rPr>
                        <a:t> of the meeting</a:t>
                      </a:r>
                      <a:endParaRPr lang="en-US" sz="1000" b="1" dirty="0" smtClean="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1000" b="0" dirty="0" smtClean="0">
                          <a:solidFill>
                            <a:schemeClr val="tx1"/>
                          </a:solidFill>
                          <a:effectLst/>
                          <a:latin typeface="Arial" panose="020B0604020202020204" pitchFamily="34" charset="0"/>
                          <a:cs typeface="Arial" panose="020B0604020202020204" pitchFamily="34" charset="0"/>
                        </a:rPr>
                        <a:t>Execute any time-sensitive items coming out of the meeting (i.e.</a:t>
                      </a:r>
                      <a:r>
                        <a:rPr lang="en-US" sz="1000" b="0" baseline="0" dirty="0" smtClean="0">
                          <a:solidFill>
                            <a:schemeClr val="tx1"/>
                          </a:solidFill>
                          <a:effectLst/>
                          <a:latin typeface="Arial" panose="020B0604020202020204" pitchFamily="34" charset="0"/>
                          <a:cs typeface="Arial" panose="020B0604020202020204" pitchFamily="34" charset="0"/>
                        </a:rPr>
                        <a:t> </a:t>
                      </a:r>
                      <a:r>
                        <a:rPr lang="en-US" sz="1000" b="0" dirty="0" smtClean="0">
                          <a:solidFill>
                            <a:schemeClr val="tx1"/>
                          </a:solidFill>
                          <a:effectLst/>
                          <a:latin typeface="Arial" panose="020B0604020202020204" pitchFamily="34" charset="0"/>
                          <a:cs typeface="Arial" panose="020B0604020202020204" pitchFamily="34" charset="0"/>
                        </a:rPr>
                        <a:t>trades)</a:t>
                      </a:r>
                    </a:p>
                    <a:p>
                      <a:pPr marL="628650" lvl="1" indent="-171450">
                        <a:buFont typeface="Arial" panose="020B0604020202020204" pitchFamily="34" charset="0"/>
                        <a:buChar char="•"/>
                      </a:pPr>
                      <a:r>
                        <a:rPr lang="en-US" sz="1000" b="0" dirty="0" smtClean="0">
                          <a:solidFill>
                            <a:schemeClr val="tx1"/>
                          </a:solidFill>
                          <a:effectLst/>
                          <a:latin typeface="Arial" panose="020B0604020202020204" pitchFamily="34" charset="0"/>
                          <a:cs typeface="Arial" panose="020B0604020202020204" pitchFamily="34" charset="0"/>
                        </a:rPr>
                        <a:t>Assign tasks to appropriate representatives within the firm</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1" dirty="0" smtClean="0">
                          <a:solidFill>
                            <a:schemeClr val="tx1"/>
                          </a:solidFill>
                          <a:latin typeface="Arial" panose="020B0604020202020204" pitchFamily="34" charset="0"/>
                          <a:cs typeface="Arial" panose="020B0604020202020204" pitchFamily="34" charset="0"/>
                        </a:rPr>
                        <a:t>Update the CRM and any other  relevant systems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solidFill>
                            <a:schemeClr val="tx1"/>
                          </a:solidFill>
                          <a:latin typeface="Arial" panose="020B0604020202020204" pitchFamily="34" charset="0"/>
                          <a:ea typeface="+mn-ea"/>
                          <a:cs typeface="Arial" panose="020B0604020202020204" pitchFamily="34" charset="0"/>
                        </a:rPr>
                        <a:t>Record meeting notes and</a:t>
                      </a:r>
                      <a:r>
                        <a:rPr lang="en-US" sz="1000" kern="1200" baseline="0" dirty="0" smtClean="0">
                          <a:solidFill>
                            <a:schemeClr val="tx1"/>
                          </a:solidFill>
                          <a:latin typeface="Arial" panose="020B0604020202020204" pitchFamily="34" charset="0"/>
                          <a:ea typeface="+mn-ea"/>
                          <a:cs typeface="Arial" panose="020B0604020202020204" pitchFamily="34" charset="0"/>
                        </a:rPr>
                        <a:t> </a:t>
                      </a:r>
                      <a:r>
                        <a:rPr lang="en-US" sz="1000" kern="1200" dirty="0" smtClean="0">
                          <a:solidFill>
                            <a:schemeClr val="tx1"/>
                          </a:solidFill>
                          <a:latin typeface="Arial" panose="020B0604020202020204" pitchFamily="34" charset="0"/>
                          <a:ea typeface="+mn-ea"/>
                          <a:cs typeface="Arial" panose="020B0604020202020204" pitchFamily="34" charset="0"/>
                        </a:rPr>
                        <a:t>any follow-ups in the CRM</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solidFill>
                            <a:schemeClr val="tx1"/>
                          </a:solidFill>
                          <a:latin typeface="Arial" panose="020B0604020202020204" pitchFamily="34" charset="0"/>
                          <a:ea typeface="+mn-ea"/>
                          <a:cs typeface="Arial" panose="020B0604020202020204" pitchFamily="34" charset="0"/>
                        </a:rPr>
                        <a:t>Update all data in the CRM and all</a:t>
                      </a:r>
                      <a:r>
                        <a:rPr lang="en-US" sz="1000" kern="1200" baseline="0" dirty="0" smtClean="0">
                          <a:solidFill>
                            <a:schemeClr val="tx1"/>
                          </a:solidFill>
                          <a:latin typeface="Arial" panose="020B0604020202020204" pitchFamily="34" charset="0"/>
                          <a:ea typeface="+mn-ea"/>
                          <a:cs typeface="Arial" panose="020B0604020202020204" pitchFamily="34" charset="0"/>
                        </a:rPr>
                        <a:t> other firm </a:t>
                      </a:r>
                      <a:r>
                        <a:rPr lang="en-US" sz="1000" kern="1200" dirty="0" smtClean="0">
                          <a:solidFill>
                            <a:schemeClr val="tx1"/>
                          </a:solidFill>
                          <a:latin typeface="Arial" panose="020B0604020202020204" pitchFamily="34" charset="0"/>
                          <a:ea typeface="+mn-ea"/>
                          <a:cs typeface="Arial" panose="020B0604020202020204" pitchFamily="34" charset="0"/>
                        </a:rPr>
                        <a:t>systems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r>
              <a:tr h="7796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latin typeface="Arial" panose="020B0604020202020204" pitchFamily="34" charset="0"/>
                          <a:cs typeface="Arial" panose="020B0604020202020204" pitchFamily="34" charset="0"/>
                        </a:rPr>
                        <a:t>Associate Advisor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dirty="0" smtClean="0">
                          <a:latin typeface="Arial" panose="020B0604020202020204" pitchFamily="34" charset="0"/>
                          <a:cs typeface="Arial" panose="020B0604020202020204" pitchFamily="34" charset="0"/>
                        </a:rPr>
                        <a:t>Send Summary Letter to Client</a:t>
                      </a:r>
                    </a:p>
                    <a:p>
                      <a:pPr algn="ctr"/>
                      <a:endParaRPr lang="en-US" sz="1000"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effectLst/>
                          <a:latin typeface="Arial" panose="020B0604020202020204" pitchFamily="34" charset="0"/>
                          <a:cs typeface="Arial" panose="020B0604020202020204" pitchFamily="34" charset="0"/>
                        </a:rPr>
                        <a:t>Due: 1 Day</a:t>
                      </a:r>
                      <a:r>
                        <a:rPr lang="en-US" sz="1000" baseline="0" dirty="0" smtClean="0">
                          <a:effectLst/>
                          <a:latin typeface="Arial" panose="020B0604020202020204" pitchFamily="34" charset="0"/>
                          <a:cs typeface="Arial" panose="020B0604020202020204" pitchFamily="34" charset="0"/>
                        </a:rPr>
                        <a:t> </a:t>
                      </a:r>
                      <a:r>
                        <a:rPr lang="en-US" sz="1000" dirty="0" smtClean="0">
                          <a:effectLst/>
                          <a:latin typeface="Arial" panose="020B0604020202020204" pitchFamily="34" charset="0"/>
                          <a:cs typeface="Arial" panose="020B0604020202020204" pitchFamily="34" charset="0"/>
                        </a:rPr>
                        <a:t> After Meeting</a:t>
                      </a:r>
                      <a:endParaRPr lang="en-US" sz="1000" dirty="0" smtClean="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US" sz="1000" b="1" i="1" baseline="0" dirty="0" smtClean="0">
                          <a:solidFill>
                            <a:schemeClr val="tx1"/>
                          </a:solidFill>
                          <a:effectLst/>
                          <a:latin typeface="Arial" panose="020B0604020202020204" pitchFamily="34" charset="0"/>
                          <a:cs typeface="Arial" panose="020B0604020202020204" pitchFamily="34" charset="0"/>
                        </a:rPr>
                        <a:t>This could be a mailed hand-written note or an email to the client</a:t>
                      </a:r>
                      <a:endParaRPr lang="en-US" sz="1000" b="1" i="1" dirty="0" smtClean="0">
                        <a:solidFill>
                          <a:schemeClr val="tx1"/>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000" b="1" dirty="0" smtClean="0">
                          <a:solidFill>
                            <a:schemeClr val="tx1"/>
                          </a:solidFill>
                          <a:effectLst/>
                          <a:latin typeface="Arial" panose="020B0604020202020204" pitchFamily="34" charset="0"/>
                          <a:cs typeface="Arial" panose="020B0604020202020204" pitchFamily="34" charset="0"/>
                        </a:rPr>
                        <a:t>Draft &amp; send a summary letter to the client which:</a:t>
                      </a:r>
                      <a:endParaRPr lang="en-US" sz="1000" dirty="0" smtClean="0">
                        <a:solidFill>
                          <a:schemeClr val="tx1"/>
                        </a:solidFill>
                        <a:effectLst/>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US" sz="1000" baseline="0" dirty="0" smtClean="0">
                          <a:solidFill>
                            <a:schemeClr val="tx1"/>
                          </a:solidFill>
                          <a:effectLst/>
                          <a:latin typeface="Arial" panose="020B0604020202020204" pitchFamily="34" charset="0"/>
                          <a:cs typeface="Arial" panose="020B0604020202020204" pitchFamily="34" charset="0"/>
                        </a:rPr>
                        <a:t>Thanks the client for the opportunity to work together</a:t>
                      </a:r>
                    </a:p>
                    <a:p>
                      <a:pPr marL="628650" lvl="1" indent="-171450">
                        <a:buFont typeface="Arial" panose="020B0604020202020204" pitchFamily="34" charset="0"/>
                        <a:buChar char="•"/>
                      </a:pPr>
                      <a:r>
                        <a:rPr lang="en-US" sz="1000" baseline="0" dirty="0" smtClean="0">
                          <a:solidFill>
                            <a:schemeClr val="tx1"/>
                          </a:solidFill>
                          <a:effectLst/>
                          <a:latin typeface="Arial" panose="020B0604020202020204" pitchFamily="34" charset="0"/>
                          <a:cs typeface="Arial" panose="020B0604020202020204" pitchFamily="34" charset="0"/>
                        </a:rPr>
                        <a:t>Outlines what was agreed-upon and identifies next steps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u="sng" dirty="0" smtClean="0">
                          <a:solidFill>
                            <a:schemeClr val="tx1"/>
                          </a:solidFill>
                          <a:effectLst/>
                          <a:latin typeface="Arial" panose="020B0604020202020204" pitchFamily="34" charset="0"/>
                          <a:cs typeface="Arial" panose="020B0604020202020204" pitchFamily="34" charset="0"/>
                          <a:hlinkClick r:id="rId3"/>
                        </a:rPr>
                        <a:t>“Summary Letter" Template</a:t>
                      </a:r>
                      <a:r>
                        <a:rPr lang="en-US" sz="1000" u="sng" dirty="0" smtClean="0">
                          <a:solidFill>
                            <a:schemeClr val="tx1"/>
                          </a:solidFill>
                          <a:effectLst/>
                          <a:latin typeface="Arial" panose="020B0604020202020204" pitchFamily="34" charset="0"/>
                          <a:cs typeface="Arial" panose="020B0604020202020204" pitchFamily="34" charset="0"/>
                        </a:rPr>
                        <a:t> </a:t>
                      </a:r>
                      <a:r>
                        <a:rPr lang="en-US" sz="1000" i="1" kern="1200" dirty="0" smtClean="0">
                          <a:solidFill>
                            <a:schemeClr val="dk1"/>
                          </a:solidFill>
                          <a:effectLst/>
                          <a:latin typeface="Arial" panose="020B0604020202020204" pitchFamily="34" charset="0"/>
                          <a:ea typeface="+mn-ea"/>
                          <a:cs typeface="Arial" panose="020B0604020202020204" pitchFamily="34" charset="0"/>
                        </a:rPr>
                        <a:t>(right-click underlined text to open hyperlink to template)</a:t>
                      </a:r>
                      <a:endParaRPr lang="en-US" sz="1000" i="1" u="sng" dirty="0" smtClean="0">
                        <a:solidFill>
                          <a:schemeClr val="tx1"/>
                        </a:solidFill>
                        <a:effectLst/>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014373836"/>
              </p:ext>
            </p:extLst>
          </p:nvPr>
        </p:nvGraphicFramePr>
        <p:xfrm>
          <a:off x="203862" y="2498616"/>
          <a:ext cx="6463637" cy="370840"/>
        </p:xfrm>
        <a:graphic>
          <a:graphicData uri="http://schemas.openxmlformats.org/drawingml/2006/table">
            <a:tbl>
              <a:tblPr firstRow="1" bandRow="1">
                <a:tableStyleId>{5C22544A-7EE6-4342-B048-85BDC9FD1C3A}</a:tableStyleId>
              </a:tblPr>
              <a:tblGrid>
                <a:gridCol w="6463637"/>
              </a:tblGrid>
              <a:tr h="370840">
                <a:tc>
                  <a:txBody>
                    <a:bodyPr/>
                    <a:lstStyle/>
                    <a:p>
                      <a:pPr algn="ctr"/>
                      <a:r>
                        <a:rPr lang="en-US" sz="1600" dirty="0" smtClean="0"/>
                        <a:t>Client Communications</a:t>
                      </a:r>
                      <a:endParaRPr lang="en-US" sz="1600" dirty="0"/>
                    </a:p>
                  </a:txBody>
                  <a:tcPr>
                    <a:solidFill>
                      <a:schemeClr val="bg1">
                        <a:lumMod val="85000"/>
                      </a:schemeClr>
                    </a:solidFill>
                  </a:tcPr>
                </a:tc>
              </a:tr>
            </a:tbl>
          </a:graphicData>
        </a:graphic>
      </p:graphicFrame>
    </p:spTree>
    <p:extLst>
      <p:ext uri="{BB962C8B-B14F-4D97-AF65-F5344CB8AC3E}">
        <p14:creationId xmlns:p14="http://schemas.microsoft.com/office/powerpoint/2010/main" val="508005497"/>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FFFFFF"/>
      </a:dk2>
      <a:lt2>
        <a:srgbClr val="FFFFFF"/>
      </a:lt2>
      <a:accent1>
        <a:srgbClr val="173B6B"/>
      </a:accent1>
      <a:accent2>
        <a:srgbClr val="F0500A"/>
      </a:accent2>
      <a:accent3>
        <a:srgbClr val="13BFB1"/>
      </a:accent3>
      <a:accent4>
        <a:srgbClr val="91140F"/>
      </a:accent4>
      <a:accent5>
        <a:srgbClr val="037EA6"/>
      </a:accent5>
      <a:accent6>
        <a:srgbClr val="00692D"/>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TotalTime>
  <Words>1177</Words>
  <Application>Microsoft Office PowerPoint</Application>
  <PresentationFormat>On-screen Show (4:3)</PresentationFormat>
  <Paragraphs>150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SEI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SEIUser</dc:creator>
  <cp:lastModifiedBy>McGonigal, Colin</cp:lastModifiedBy>
  <cp:revision>55</cp:revision>
  <cp:lastPrinted>2015-02-24T21:16:01Z</cp:lastPrinted>
  <dcterms:created xsi:type="dcterms:W3CDTF">2015-02-24T20:42:17Z</dcterms:created>
  <dcterms:modified xsi:type="dcterms:W3CDTF">2019-01-07T19:13:24Z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ProviderInitializationData">
    <vt:lpwstr>https://sei.jiveon.com</vt:lpwstr>
  </property>
  <property fmtid="{D5CDD505-2E9C-101B-9397-08002B2CF9AE}" pid="3" name="Offisync_UpdateToken">
    <vt:lpwstr>2</vt:lpwstr>
  </property>
  <property fmtid="{D5CDD505-2E9C-101B-9397-08002B2CF9AE}" pid="4" name="Offisync_ServerID">
    <vt:lpwstr>2bde6a04-5b4d-4157-b3f0-c0ef8aef0196</vt:lpwstr>
  </property>
  <property fmtid="{D5CDD505-2E9C-101B-9397-08002B2CF9AE}" pid="5" name="Jive_VersionGuid">
    <vt:lpwstr>89ff0c80-a4e4-4122-bbf5-7de123b58de2</vt:lpwstr>
  </property>
  <property fmtid="{D5CDD505-2E9C-101B-9397-08002B2CF9AE}" pid="6" name="Offisync_UniqueId">
    <vt:lpwstr>1660</vt:lpwstr>
  </property>
  <property fmtid="{D5CDD505-2E9C-101B-9397-08002B2CF9AE}" pid="7" name="Jive_LatestUserAccountName">
    <vt:lpwstr>jshon73032</vt:lpwstr>
  </property>
</Properties>
</file>