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2" r:id="rId2"/>
    <p:sldId id="273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2179" y="35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4D745-7144-49BF-BFBD-FB465926D8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9ECF0-1CCA-4D81-93ED-434AAF6E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18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9ECF0-1CCA-4D81-93ED-434AAF6EA2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70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015981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692" y="8747590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intended.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" y="1657350"/>
            <a:ext cx="6553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on a seasonal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approach, such as tax analysis in first quarter, education planning in second, insurance and estate planning in third and fourth quarter).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012256"/>
              </p:ext>
            </p:extLst>
          </p:nvPr>
        </p:nvGraphicFramePr>
        <p:xfrm>
          <a:off x="213691" y="1933272"/>
          <a:ext cx="64538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Review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Planning Services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</a:t>
                      </a:r>
                      <a:r>
                        <a:rPr lang="en-US" sz="1600" baseline="0" dirty="0" smtClean="0"/>
                        <a:t> Contact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357121"/>
              </p:ext>
            </p:extLst>
          </p:nvPr>
        </p:nvGraphicFramePr>
        <p:xfrm>
          <a:off x="213692" y="4151021"/>
          <a:ext cx="6453808" cy="3970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</a:t>
                      </a:r>
                      <a:r>
                        <a:rPr lang="en-US" sz="9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Client Records &amp; Activity</a:t>
                      </a:r>
                    </a:p>
                    <a:p>
                      <a:pPr algn="ctr"/>
                      <a:endParaRPr lang="en-US" sz="9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Day of Point of Contact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process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initiated when a reminder or event prompts the Advisor to contact a client, which typically happens one of two ways: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firm sets a reminder to contact the client, which could be scheduled to maintain ongoing contact, follow-up on something, or to recognize a specific date (</a:t>
                      </a:r>
                      <a:r>
                        <a:rPr lang="en-US" sz="9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i.e. 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became a client , birthday, etc.)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firm finds out about a specific event or news that is relevant o the client (</a:t>
                      </a:r>
                      <a:r>
                        <a:rPr lang="en-US" sz="9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i.e. 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had a baby, news in client’s industry of work, etc.)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the client’s records and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i="1" u="non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900" b="1" i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</a:t>
                      </a:r>
                      <a:r>
                        <a:rPr lang="en-US" sz="900" b="1" i="1" u="non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meetings, calls,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emails, transactions,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etc.)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CRM and other relevant systems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added client context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background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that recall the last point of contact with the client and the firm’s latest activity with the client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ensure there's no outstanding issues that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needs addressing and might 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derail the original reason for the point of contact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Identify Reasons &amp; Type of Contact Required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Day of Point Contact</a:t>
                      </a:r>
                      <a:endParaRPr lang="en-US" sz="9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point of contact requires a call or email: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Move to the “Conduct – Call or Email” step of this process next and skip the “Conduct – Gift or Card” step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900" b="0" kern="1200" baseline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point of contact requires a gift or card: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Move to the “Conduct – Gift or Card” step of this process next and skip the “Conduct – Call or Email” step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3692" y="419100"/>
            <a:ext cx="2300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Management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435797"/>
              </p:ext>
            </p:extLst>
          </p:nvPr>
        </p:nvGraphicFramePr>
        <p:xfrm>
          <a:off x="203862" y="2498616"/>
          <a:ext cx="646363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36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Client Communications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4300" y="2895823"/>
            <a:ext cx="6553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to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manage client relationships via periodic contact,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so that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there’s ongoing contact with clients without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regard to meeting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frequency. The point of contact could take the form of a phone call, email, card, or gift. Typical reasons for the contacting a client might include but are not limited to a family/lifestyle change,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recent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event, outstanding issue, financial notification, client achievement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(i.e. new job, promotion,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news,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or press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), or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special event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(i.e. birthday, wedding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anniversary, etc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.). When determining how frequently to contact a client, a firm should take into consideration the type of client (service-level, communication preferences, personal schedule, etc.) and capacity of the team to manage those points of contact.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95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015981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692" y="8747590"/>
            <a:ext cx="3494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intended.</a:t>
            </a:r>
          </a:p>
          <a:p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692" y="419100"/>
            <a:ext cx="2300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Management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735791"/>
              </p:ext>
            </p:extLst>
          </p:nvPr>
        </p:nvGraphicFramePr>
        <p:xfrm>
          <a:off x="213691" y="1946389"/>
          <a:ext cx="64538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Review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Planning Services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</a:t>
                      </a:r>
                      <a:r>
                        <a:rPr lang="en-US" sz="1600" baseline="0" dirty="0" smtClean="0"/>
                        <a:t> Contact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550048"/>
              </p:ext>
            </p:extLst>
          </p:nvPr>
        </p:nvGraphicFramePr>
        <p:xfrm>
          <a:off x="213692" y="2973559"/>
          <a:ext cx="6453808" cy="2042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– CALL OR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EMAIL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6680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Call or Send Email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Whether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firm chooses to send a gift versus a card to client, depends on the occasion, the type of client, and the firm’s general policies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client via a call or email utilizing the following informal agenda as a guide: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 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immediate client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concerns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any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family or personal topics (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i.e. 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kids)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Identify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reason for point of contact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any outstanding issues or next steps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Thank client for time or consideration to matter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155584"/>
              </p:ext>
            </p:extLst>
          </p:nvPr>
        </p:nvGraphicFramePr>
        <p:xfrm>
          <a:off x="202096" y="5142703"/>
          <a:ext cx="6453808" cy="1767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–  GIFT OR CARD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8358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Associate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S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Gift or Card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Whether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firm chooses to send a gift versus a card to client, depends on the occasion, the type of client, and the firm’s  general policies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a gift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card to the client 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utilizing the following informal tasks as a guide:</a:t>
                      </a:r>
                      <a:endParaRPr lang="en-US" sz="900" b="1" i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Gather all necessary materials and information (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i.e. 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address) 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Organize and p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repare all deliverables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be sent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gift or card to 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client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monitory delivery as appropriate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502024"/>
              </p:ext>
            </p:extLst>
          </p:nvPr>
        </p:nvGraphicFramePr>
        <p:xfrm>
          <a:off x="202096" y="7057325"/>
          <a:ext cx="6453808" cy="1630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1563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5638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064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1401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Follow-Up Tasks for Point of Contact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Day of Point of Contact</a:t>
                      </a:r>
                      <a:endParaRPr lang="en-US" sz="9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Record any relevant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notes 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input any new profile data in the CRM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Execute and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ssign any tasks coming out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point of contact</a:t>
                      </a:r>
                      <a:endParaRPr lang="en-US" sz="9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Launch "Periodic Contact" workflow again as appropriate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649922"/>
              </p:ext>
            </p:extLst>
          </p:nvPr>
        </p:nvGraphicFramePr>
        <p:xfrm>
          <a:off x="203862" y="2522366"/>
          <a:ext cx="645484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48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Client Communications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005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740</Words>
  <Application>Microsoft Office PowerPoint</Application>
  <PresentationFormat>On-screen Show (4:3)</PresentationFormat>
  <Paragraphs>80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63</cp:revision>
  <cp:lastPrinted>2015-02-24T21:16:01Z</cp:lastPrinted>
  <dcterms:created xsi:type="dcterms:W3CDTF">2015-02-24T20:42:17Z</dcterms:created>
  <dcterms:modified xsi:type="dcterms:W3CDTF">2019-01-07T19:17:24Z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https://sei.jiveon.com</vt:lpwstr>
  </property>
  <property fmtid="{D5CDD505-2E9C-101B-9397-08002B2CF9AE}" pid="3" name="Jive_VersionGuid">
    <vt:lpwstr>159471cc-5c3a-423e-9256-5064ff9efd86</vt:lpwstr>
  </property>
  <property fmtid="{D5CDD505-2E9C-101B-9397-08002B2CF9AE}" pid="4" name="Offisync_UpdateToken">
    <vt:lpwstr>1</vt:lpwstr>
  </property>
  <property fmtid="{D5CDD505-2E9C-101B-9397-08002B2CF9AE}" pid="5" name="Offisync_ServerID">
    <vt:lpwstr>2bde6a04-5b4d-4157-b3f0-c0ef8aef0196</vt:lpwstr>
  </property>
  <property fmtid="{D5CDD505-2E9C-101B-9397-08002B2CF9AE}" pid="6" name="Offisync_UniqueId">
    <vt:lpwstr>1661</vt:lpwstr>
  </property>
  <property fmtid="{D5CDD505-2E9C-101B-9397-08002B2CF9AE}" pid="7" name="Jive_LatestUserAccountName">
    <vt:lpwstr>jshon73032</vt:lpwstr>
  </property>
</Properties>
</file>