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67" autoAdjust="0"/>
  </p:normalViewPr>
  <p:slideViewPr>
    <p:cSldViewPr snapToGrid="0">
      <p:cViewPr>
        <p:scale>
          <a:sx n="90" d="100"/>
          <a:sy n="90" d="100"/>
        </p:scale>
        <p:origin x="-1963" y="50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01598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692" y="874759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60380"/>
              </p:ext>
            </p:extLst>
          </p:nvPr>
        </p:nvGraphicFramePr>
        <p:xfrm>
          <a:off x="213692" y="3475949"/>
          <a:ext cx="6453808" cy="45218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 Communication with Advisor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process is initiated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when a reminder or event prompts the firm to send out a client communication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communication type with the Advisor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ensure it’s clear what the focus and intent of the communication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the content and purpose of the message, determine whether the communication should be sent electronically or through the mail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type of content and data needed for the communication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 of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recipients to receive communication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could be a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existing mailing list (i.e. qualified prospects) or a specific list of contacts that the Advisor has identified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a target date for sending communication</a:t>
                      </a:r>
                      <a:endParaRPr lang="en-US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setting the target date be sure to take into consideration the amount of time required to generate the content needed for this communication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52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Recipient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List &amp; Data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 the team  about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communication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confirm the recipient list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 the contact information is up-to-date for recipient list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Initiate process for gathering any data needed for the communication content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24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Prepare Client Communication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Verify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receipt of the data needed for the communication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the communication and gain compliance approval as necessary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Finalize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and prepare it for distribution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sure to proofread any content and double check any information or data that might’ve been used in the communication for accuracy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 the printing of materials as needed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avoid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wasting any misprinted materials, p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rint and preview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proof of the communication before printing all copies, in order  to ensure the content, print, and quality of the materials is as expected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692" y="419100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Management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692" y="2866327"/>
            <a:ext cx="645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 describes all the steps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to initiate, manage, and execute a client communication across several clients simultaneously. Examples of typical communications include but are not limited to, investment commentary, Form ADV letters, newsletters, announcements, etc.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78185"/>
              </p:ext>
            </p:extLst>
          </p:nvPr>
        </p:nvGraphicFramePr>
        <p:xfrm>
          <a:off x="213691" y="1933272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Review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Planning Services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</a:t>
                      </a:r>
                      <a:r>
                        <a:rPr lang="en-US" sz="1600" baseline="0" dirty="0" smtClean="0"/>
                        <a:t> Contact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882666"/>
              </p:ext>
            </p:extLst>
          </p:nvPr>
        </p:nvGraphicFramePr>
        <p:xfrm>
          <a:off x="203862" y="2498616"/>
          <a:ext cx="64627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27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 Communications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95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01598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692" y="8747590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70013"/>
              </p:ext>
            </p:extLst>
          </p:nvPr>
        </p:nvGraphicFramePr>
        <p:xfrm>
          <a:off x="213692" y="2929326"/>
          <a:ext cx="6453808" cy="22326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Communication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 all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materials for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communication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Finalize and send out communication 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appropriate contacts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is an electronic communication: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 is to send a test communication to yourself before sending it to all the contacts  to ensure the message went through as expected and that the technology works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this is a mailed communication: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 is to mail an extra copy to yourself along with the others, so the firm can ensure the mail gets delivered and also has a sense of how long it will take to be delivered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692" y="419100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Management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67335"/>
              </p:ext>
            </p:extLst>
          </p:nvPr>
        </p:nvGraphicFramePr>
        <p:xfrm>
          <a:off x="213691" y="1933272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Review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Planning Services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</a:t>
                      </a:r>
                      <a:r>
                        <a:rPr lang="en-US" sz="1600" baseline="0" dirty="0" smtClean="0"/>
                        <a:t> Contact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532807"/>
              </p:ext>
            </p:extLst>
          </p:nvPr>
        </p:nvGraphicFramePr>
        <p:xfrm>
          <a:off x="202096" y="5258654"/>
          <a:ext cx="6453808" cy="312801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3187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 Team &amp; Provide Copy of Communication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 the team that the communication was sent &amp; provide a copy of communication for reference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 method for tracking  the communication</a:t>
                      </a:r>
                      <a:endParaRPr lang="en-US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is an electronic communication: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 if the technology provides the ability not only to monitor delivery but also open or click-through rate (how many contacts actually receive and read or interact with the communication)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this is a mailed communication: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 if the provider will  either estimate the expected delivery date or provide a method for tracking the delivery online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Tasks to Monitor Communication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CRM the records of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 received communication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allows the firm to stay up-to-date on what the last point of contact was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all communications to ensure they were received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 any communications that failed to send properly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communication provides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call-to-action for the recipient, follow-up with non-respondents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who didn’t take that call-to-action</a:t>
                      </a:r>
                      <a:endParaRPr lang="en-US" sz="900" b="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53460"/>
              </p:ext>
            </p:extLst>
          </p:nvPr>
        </p:nvGraphicFramePr>
        <p:xfrm>
          <a:off x="203862" y="2498616"/>
          <a:ext cx="64627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27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 Communications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00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654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49</cp:revision>
  <cp:lastPrinted>2015-02-24T21:16:01Z</cp:lastPrinted>
  <dcterms:created xsi:type="dcterms:W3CDTF">2015-02-24T20:42:17Z</dcterms:created>
  <dcterms:modified xsi:type="dcterms:W3CDTF">2019-01-07T19:18:52Z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niqueId">
    <vt:lpwstr>1664</vt:lpwstr>
  </property>
  <property fmtid="{D5CDD505-2E9C-101B-9397-08002B2CF9AE}" pid="4" name="Offisync_UpdateToken">
    <vt:lpwstr>1</vt:lpwstr>
  </property>
  <property fmtid="{D5CDD505-2E9C-101B-9397-08002B2CF9AE}" pid="5" name="Offisync_ServerID">
    <vt:lpwstr>2bde6a04-5b4d-4157-b3f0-c0ef8aef0196</vt:lpwstr>
  </property>
  <property fmtid="{D5CDD505-2E9C-101B-9397-08002B2CF9AE}" pid="6" name="Jive_VersionGuid">
    <vt:lpwstr>f885add1-f84c-4137-ac4a-fd5db26a9b1d</vt:lpwstr>
  </property>
  <property fmtid="{D5CDD505-2E9C-101B-9397-08002B2CF9AE}" pid="7" name="Jive_LatestUserAccountName">
    <vt:lpwstr>jshon73032</vt:lpwstr>
  </property>
</Properties>
</file>